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comments/comment2.xml" ContentType="application/vnd.openxmlformats-officedocument.presentationml.comments+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comments/comment3.xml" ContentType="application/vnd.openxmlformats-officedocument.presentationml.comments+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comments/comment1.xml" ContentType="application/vnd.openxmlformats-officedocument.presentationml.comments+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38"/>
  </p:notesMasterIdLst>
  <p:sldIdLst>
    <p:sldId id="256" r:id="rId3"/>
    <p:sldId id="257" r:id="rId4"/>
    <p:sldId id="281" r:id="rId5"/>
    <p:sldId id="284" r:id="rId6"/>
    <p:sldId id="282" r:id="rId7"/>
    <p:sldId id="323" r:id="rId8"/>
    <p:sldId id="285" r:id="rId9"/>
    <p:sldId id="286" r:id="rId10"/>
    <p:sldId id="258" r:id="rId11"/>
    <p:sldId id="280" r:id="rId12"/>
    <p:sldId id="287" r:id="rId13"/>
    <p:sldId id="288" r:id="rId14"/>
    <p:sldId id="309" r:id="rId15"/>
    <p:sldId id="310" r:id="rId16"/>
    <p:sldId id="292" r:id="rId17"/>
    <p:sldId id="293" r:id="rId18"/>
    <p:sldId id="294" r:id="rId19"/>
    <p:sldId id="314" r:id="rId20"/>
    <p:sldId id="313" r:id="rId21"/>
    <p:sldId id="311" r:id="rId22"/>
    <p:sldId id="266" r:id="rId23"/>
    <p:sldId id="297" r:id="rId24"/>
    <p:sldId id="299" r:id="rId25"/>
    <p:sldId id="300" r:id="rId26"/>
    <p:sldId id="301" r:id="rId27"/>
    <p:sldId id="303" r:id="rId28"/>
    <p:sldId id="322" r:id="rId29"/>
    <p:sldId id="325" r:id="rId30"/>
    <p:sldId id="326" r:id="rId31"/>
    <p:sldId id="327" r:id="rId32"/>
    <p:sldId id="304" r:id="rId33"/>
    <p:sldId id="306" r:id="rId34"/>
    <p:sldId id="307" r:id="rId35"/>
    <p:sldId id="324" r:id="rId36"/>
    <p:sldId id="265"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Consol Torres" initials="CT"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83845" autoAdjust="0"/>
  </p:normalViewPr>
  <p:slideViewPr>
    <p:cSldViewPr>
      <p:cViewPr>
        <p:scale>
          <a:sx n="70" d="100"/>
          <a:sy n="70" d="100"/>
        </p:scale>
        <p:origin x="-1392" y="-8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tti-hou.tti.servers\htm\HTMShare\RMC%20-%206694%20Id%20Best%20Practices%20for%20Mng%20Cost\5%20-%20Maintenance\Example%20Dat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chart>
    <c:plotArea>
      <c:layout/>
      <c:lineChart>
        <c:grouping val="stacked"/>
        <c:ser>
          <c:idx val="2"/>
          <c:order val="1"/>
          <c:tx>
            <c:strRef>
              <c:f>Sheet1!$B$1</c:f>
              <c:strCache>
                <c:ptCount val="1"/>
                <c:pt idx="0">
                  <c:v>Average Annual Maintenance Expense</c:v>
                </c:pt>
              </c:strCache>
            </c:strRef>
          </c:tx>
          <c:marker>
            <c:symbol val="none"/>
          </c:marker>
          <c:cat>
            <c:numRef>
              <c:f>Sheet1!$A$2:$A$9</c:f>
              <c:numCache>
                <c:formatCode>General</c:formatCode>
                <c:ptCount val="8"/>
                <c:pt idx="0">
                  <c:v>1</c:v>
                </c:pt>
                <c:pt idx="1">
                  <c:v>2</c:v>
                </c:pt>
                <c:pt idx="2">
                  <c:v>3</c:v>
                </c:pt>
                <c:pt idx="3">
                  <c:v>4</c:v>
                </c:pt>
                <c:pt idx="4">
                  <c:v>5</c:v>
                </c:pt>
                <c:pt idx="5">
                  <c:v>6</c:v>
                </c:pt>
                <c:pt idx="6">
                  <c:v>7</c:v>
                </c:pt>
                <c:pt idx="7">
                  <c:v>8</c:v>
                </c:pt>
              </c:numCache>
            </c:numRef>
          </c:cat>
          <c:val>
            <c:numRef>
              <c:f>Sheet1!$B$2:$B$9</c:f>
              <c:numCache>
                <c:formatCode>General</c:formatCode>
                <c:ptCount val="8"/>
                <c:pt idx="0">
                  <c:v>2000</c:v>
                </c:pt>
                <c:pt idx="1">
                  <c:v>2500</c:v>
                </c:pt>
                <c:pt idx="2">
                  <c:v>3200</c:v>
                </c:pt>
                <c:pt idx="3">
                  <c:v>3568</c:v>
                </c:pt>
                <c:pt idx="4">
                  <c:v>4100</c:v>
                </c:pt>
                <c:pt idx="5">
                  <c:v>4250</c:v>
                </c:pt>
                <c:pt idx="6">
                  <c:v>5000</c:v>
                </c:pt>
                <c:pt idx="7">
                  <c:v>5400</c:v>
                </c:pt>
              </c:numCache>
            </c:numRef>
          </c:val>
        </c:ser>
        <c:dLbls/>
        <c:marker val="1"/>
        <c:axId val="99602432"/>
        <c:axId val="99604352"/>
      </c:lineChart>
      <c:lineChart>
        <c:grouping val="standard"/>
        <c:ser>
          <c:idx val="0"/>
          <c:order val="0"/>
          <c:tx>
            <c:strRef>
              <c:f>Sheet1!$C$1</c:f>
              <c:strCache>
                <c:ptCount val="1"/>
                <c:pt idx="0">
                  <c:v>Daily Miles</c:v>
                </c:pt>
              </c:strCache>
            </c:strRef>
          </c:tx>
          <c:spPr>
            <a:ln>
              <a:solidFill>
                <a:schemeClr val="accent2"/>
              </a:solidFill>
            </a:ln>
          </c:spPr>
          <c:marker>
            <c:symbol val="none"/>
          </c:marker>
          <c:cat>
            <c:numRef>
              <c:f>Sheet1!$A$2:$A$9</c:f>
              <c:numCache>
                <c:formatCode>General</c:formatCode>
                <c:ptCount val="8"/>
                <c:pt idx="0">
                  <c:v>1</c:v>
                </c:pt>
                <c:pt idx="1">
                  <c:v>2</c:v>
                </c:pt>
                <c:pt idx="2">
                  <c:v>3</c:v>
                </c:pt>
                <c:pt idx="3">
                  <c:v>4</c:v>
                </c:pt>
                <c:pt idx="4">
                  <c:v>5</c:v>
                </c:pt>
                <c:pt idx="5">
                  <c:v>6</c:v>
                </c:pt>
                <c:pt idx="6">
                  <c:v>7</c:v>
                </c:pt>
                <c:pt idx="7">
                  <c:v>8</c:v>
                </c:pt>
              </c:numCache>
            </c:numRef>
          </c:cat>
          <c:val>
            <c:numRef>
              <c:f>Sheet1!$C$2:$C$9</c:f>
              <c:numCache>
                <c:formatCode>0</c:formatCode>
                <c:ptCount val="8"/>
                <c:pt idx="0">
                  <c:v>109.58904109589041</c:v>
                </c:pt>
                <c:pt idx="1">
                  <c:v>95.890410958904113</c:v>
                </c:pt>
                <c:pt idx="2">
                  <c:v>95.890410958904113</c:v>
                </c:pt>
                <c:pt idx="3">
                  <c:v>95.890410958904113</c:v>
                </c:pt>
                <c:pt idx="4">
                  <c:v>87.671232876711855</c:v>
                </c:pt>
                <c:pt idx="5">
                  <c:v>76.712328767123282</c:v>
                </c:pt>
                <c:pt idx="6">
                  <c:v>68.493150684931848</c:v>
                </c:pt>
                <c:pt idx="7">
                  <c:v>54.794520547945211</c:v>
                </c:pt>
              </c:numCache>
            </c:numRef>
          </c:val>
        </c:ser>
        <c:dLbls/>
        <c:marker val="1"/>
        <c:axId val="99616256"/>
        <c:axId val="99605888"/>
      </c:lineChart>
      <c:catAx>
        <c:axId val="99602432"/>
        <c:scaling>
          <c:orientation val="minMax"/>
        </c:scaling>
        <c:axPos val="b"/>
        <c:title>
          <c:tx>
            <c:rich>
              <a:bodyPr/>
              <a:lstStyle/>
              <a:p>
                <a:pPr>
                  <a:defRPr/>
                </a:pPr>
                <a:r>
                  <a:rPr lang="en-US" dirty="0"/>
                  <a:t>Age (Years)</a:t>
                </a:r>
              </a:p>
            </c:rich>
          </c:tx>
          <c:layout/>
        </c:title>
        <c:numFmt formatCode="General" sourceLinked="1"/>
        <c:tickLblPos val="nextTo"/>
        <c:crossAx val="99604352"/>
        <c:crosses val="autoZero"/>
        <c:auto val="1"/>
        <c:lblAlgn val="ctr"/>
        <c:lblOffset val="100"/>
      </c:catAx>
      <c:valAx>
        <c:axId val="99604352"/>
        <c:scaling>
          <c:orientation val="minMax"/>
        </c:scaling>
        <c:axPos val="l"/>
        <c:majorGridlines/>
        <c:numFmt formatCode="General" sourceLinked="1"/>
        <c:tickLblPos val="nextTo"/>
        <c:spPr>
          <a:noFill/>
        </c:spPr>
        <c:crossAx val="99602432"/>
        <c:crosses val="autoZero"/>
        <c:crossBetween val="between"/>
      </c:valAx>
      <c:valAx>
        <c:axId val="99605888"/>
        <c:scaling>
          <c:orientation val="minMax"/>
        </c:scaling>
        <c:axPos val="r"/>
        <c:title>
          <c:tx>
            <c:rich>
              <a:bodyPr rot="-5400000" vert="horz"/>
              <a:lstStyle/>
              <a:p>
                <a:pPr>
                  <a:defRPr/>
                </a:pPr>
                <a:r>
                  <a:rPr lang="en-US" dirty="0"/>
                  <a:t>Daily Miles</a:t>
                </a:r>
              </a:p>
            </c:rich>
          </c:tx>
          <c:layout/>
        </c:title>
        <c:numFmt formatCode="0" sourceLinked="1"/>
        <c:tickLblPos val="nextTo"/>
        <c:crossAx val="99616256"/>
        <c:crosses val="max"/>
        <c:crossBetween val="between"/>
      </c:valAx>
      <c:catAx>
        <c:axId val="99616256"/>
        <c:scaling>
          <c:orientation val="minMax"/>
        </c:scaling>
        <c:delete val="1"/>
        <c:axPos val="b"/>
        <c:numFmt formatCode="General" sourceLinked="1"/>
        <c:tickLblPos val="none"/>
        <c:crossAx val="99605888"/>
        <c:crosses val="autoZero"/>
        <c:auto val="1"/>
        <c:lblAlgn val="ctr"/>
        <c:lblOffset val="100"/>
      </c:catAx>
    </c:plotArea>
    <c:legend>
      <c:legendPos val="r"/>
      <c:layout>
        <c:manualLayout>
          <c:xMode val="edge"/>
          <c:yMode val="edge"/>
          <c:x val="0.6382689468503937"/>
          <c:y val="0.32133140197098087"/>
          <c:w val="0.35005741469816271"/>
          <c:h val="0.47109889565691082"/>
        </c:manualLayout>
      </c:layout>
      <c:txPr>
        <a:bodyPr/>
        <a:lstStyle/>
        <a:p>
          <a:pPr>
            <a:defRPr sz="1800"/>
          </a:pPr>
          <a:endParaRPr lang="en-US"/>
        </a:p>
      </c:txPr>
    </c:legend>
    <c:plotVisOnly val="1"/>
    <c:dispBlanksAs val="gap"/>
  </c:chart>
  <c:spPr>
    <a:ln>
      <a:noFill/>
    </a:ln>
  </c:spPr>
  <c:externalData r:id="rId1"/>
  <c:userShapes r:id="rId2"/>
</c:chartSpace>
</file>

<file path=ppt/comments/comment1.xml><?xml version="1.0" encoding="utf-8"?>
<p:cmLst xmlns:a="http://schemas.openxmlformats.org/drawingml/2006/main" xmlns:r="http://schemas.openxmlformats.org/officeDocument/2006/relationships" xmlns:p="http://schemas.openxmlformats.org/presentationml/2006/main">
  <p:cm authorId="0" dt="2014-03-20T08:43:54.710" idx="3">
    <p:pos x="4140" y="876"/>
    <p:text>Changed 'indicate' to indication.</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4-03-20T08:45:27.576" idx="4">
    <p:pos x="2118" y="2016"/>
    <p:text>'data' is a plural noun and needs a plural verb</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4-03-19T16:29:22.957" idx="1">
    <p:pos x="2364" y="990"/>
    <p:text>For parallel construction of bulleted items, suggest the ff:
- Shows accountability
- Shows project replacement in a given year
- Helps keep vehicles useful
- Helps prepare for capital expenses</p:text>
  </p:cm>
</p:cmLst>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drawing1.xml><?xml version="1.0" encoding="utf-8"?>
<c:userShapes xmlns:c="http://schemas.openxmlformats.org/drawingml/2006/chart">
  <cdr:relSizeAnchor xmlns:cdr="http://schemas.openxmlformats.org/drawingml/2006/chartDrawing">
    <cdr:from>
      <cdr:x>0.01306</cdr:x>
      <cdr:y>0.01746</cdr:y>
    </cdr:from>
    <cdr:to>
      <cdr:x>0.07112</cdr:x>
      <cdr:y>0.84547</cdr:y>
    </cdr:to>
    <cdr:sp macro="" textlink="">
      <cdr:nvSpPr>
        <cdr:cNvPr id="2" name="TextBox 1"/>
        <cdr:cNvSpPr txBox="1"/>
      </cdr:nvSpPr>
      <cdr:spPr>
        <a:xfrm xmlns:a="http://schemas.openxmlformats.org/drawingml/2006/main">
          <a:off x="77638" y="60385"/>
          <a:ext cx="345056" cy="286397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cdr:x>
      <cdr:y>0.01247</cdr:y>
    </cdr:from>
    <cdr:to>
      <cdr:x>0.06676</cdr:x>
      <cdr:y>0.86044</cdr:y>
    </cdr:to>
    <cdr:sp macro="" textlink="">
      <cdr:nvSpPr>
        <cdr:cNvPr id="3" name="TextBox 2"/>
        <cdr:cNvSpPr txBox="1"/>
      </cdr:nvSpPr>
      <cdr:spPr>
        <a:xfrm xmlns:a="http://schemas.openxmlformats.org/drawingml/2006/main">
          <a:off x="0" y="43132"/>
          <a:ext cx="396815" cy="2932982"/>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0.04227</cdr:x>
      <cdr:y>0.02129</cdr:y>
    </cdr:from>
    <cdr:to>
      <cdr:x>0.08126</cdr:x>
      <cdr:y>0.80191</cdr:y>
    </cdr:to>
    <cdr:sp macro="" textlink="">
      <cdr:nvSpPr>
        <cdr:cNvPr id="4" name="Up Arrow 3"/>
        <cdr:cNvSpPr/>
      </cdr:nvSpPr>
      <cdr:spPr>
        <a:xfrm xmlns:a="http://schemas.openxmlformats.org/drawingml/2006/main">
          <a:off x="202944" y="73620"/>
          <a:ext cx="187176" cy="2699053"/>
        </a:xfrm>
        <a:prstGeom xmlns:a="http://schemas.openxmlformats.org/drawingml/2006/main" prst="upArrow">
          <a:avLst/>
        </a:prstGeom>
        <a:solidFill xmlns:a="http://schemas.openxmlformats.org/drawingml/2006/main">
          <a:schemeClr val="tx1"/>
        </a:solidFill>
        <a:ln xmlns:a="http://schemas.openxmlformats.org/drawingml/2006/main">
          <a:solidFill>
            <a:schemeClr val="tx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CA9379-A0FD-44E4-B5E4-CFF3F68085A0}" type="datetimeFigureOut">
              <a:rPr lang="en-US" smtClean="0"/>
              <a:pPr/>
              <a:t>3/27/2014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F43574-B8AE-493E-AE24-FA8CE72E7A03}" type="slidenum">
              <a:rPr lang="en-US" smtClean="0"/>
              <a:pPr/>
              <a:t>‹#›</a:t>
            </a:fld>
            <a:endParaRPr lang="en-US" dirty="0"/>
          </a:p>
        </p:txBody>
      </p:sp>
    </p:spTree>
    <p:extLst>
      <p:ext uri="{BB962C8B-B14F-4D97-AF65-F5344CB8AC3E}">
        <p14:creationId xmlns:p14="http://schemas.microsoft.com/office/powerpoint/2010/main" xmlns="" val="20839194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Maintenance of vehicles is a crucial component of transit</a:t>
            </a:r>
            <a:r>
              <a:rPr lang="en-US" baseline="0" dirty="0" smtClean="0"/>
              <a:t> </a:t>
            </a:r>
            <a:r>
              <a:rPr lang="en-US" dirty="0" smtClean="0"/>
              <a:t>operations responsible</a:t>
            </a:r>
            <a:r>
              <a:rPr lang="en-US" baseline="0" dirty="0" smtClean="0"/>
              <a:t> for nourishing a healthy fleet and ensuring safety for operators and riders.</a:t>
            </a:r>
            <a:endParaRPr lang="en-US" dirty="0"/>
          </a:p>
        </p:txBody>
      </p:sp>
      <p:sp>
        <p:nvSpPr>
          <p:cNvPr id="4" name="Slide Number Placeholder 3"/>
          <p:cNvSpPr>
            <a:spLocks noGrp="1"/>
          </p:cNvSpPr>
          <p:nvPr>
            <p:ph type="sldNum" sz="quarter" idx="10"/>
          </p:nvPr>
        </p:nvSpPr>
        <p:spPr/>
        <p:txBody>
          <a:bodyPr/>
          <a:lstStyle/>
          <a:p>
            <a:fld id="{46F43574-B8AE-493E-AE24-FA8CE72E7A03}"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determine an</a:t>
            </a:r>
            <a:r>
              <a:rPr lang="en-US" baseline="0" dirty="0" smtClean="0"/>
              <a:t> agency’s maintenance program performance the first step is to gather information about your fleet. Regardless of whether paper records, spreadsheet files, or more advanced tracking software is use, it is critical to keep current and accurate information at your disposal.</a:t>
            </a:r>
            <a:endParaRPr lang="en-US" dirty="0" smtClean="0"/>
          </a:p>
          <a:p>
            <a:endParaRPr lang="en-US" dirty="0"/>
          </a:p>
        </p:txBody>
      </p:sp>
      <p:sp>
        <p:nvSpPr>
          <p:cNvPr id="4" name="Slide Number Placeholder 3"/>
          <p:cNvSpPr>
            <a:spLocks noGrp="1"/>
          </p:cNvSpPr>
          <p:nvPr>
            <p:ph type="sldNum" sz="quarter" idx="10"/>
          </p:nvPr>
        </p:nvSpPr>
        <p:spPr/>
        <p:txBody>
          <a:bodyPr/>
          <a:lstStyle/>
          <a:p>
            <a:fld id="{B3DE1F5E-8800-4D92-9E9D-44E077BC5C33}" type="slidenum">
              <a:rPr lang="en-US" smtClean="0"/>
              <a:pPr/>
              <a:t>11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first step to measuring</a:t>
            </a:r>
            <a:r>
              <a:rPr lang="en-US" baseline="0" dirty="0" smtClean="0"/>
              <a:t> your agency’s vehicle fleet is to collection information about it. The method used by the transit agency is not as important as how accurate your information is. Whether it’s done through paper records, spreadsheet files, or software applications, whatever is chosen should fit the needs and practices of the agency. </a:t>
            </a:r>
          </a:p>
          <a:p>
            <a:endParaRPr lang="en-US" baseline="0" dirty="0" smtClean="0"/>
          </a:p>
          <a:p>
            <a:r>
              <a:rPr lang="en-US" baseline="0" dirty="0" smtClean="0"/>
              <a:t>Monitor your vehicles with regular checks on maintenance, vehicle condition, and miles driven. One method of doing this is to create a network database which multiple departments can access. This allows data to be shared and edited more openly to keep it more up-to-date and provide a better snapshot of the overall fleet.</a:t>
            </a:r>
            <a:endParaRPr lang="en-US" dirty="0"/>
          </a:p>
        </p:txBody>
      </p:sp>
      <p:sp>
        <p:nvSpPr>
          <p:cNvPr id="4" name="Slide Number Placeholder 3"/>
          <p:cNvSpPr>
            <a:spLocks noGrp="1"/>
          </p:cNvSpPr>
          <p:nvPr>
            <p:ph type="sldNum" sz="quarter" idx="10"/>
          </p:nvPr>
        </p:nvSpPr>
        <p:spPr/>
        <p:txBody>
          <a:bodyPr/>
          <a:lstStyle/>
          <a:p>
            <a:fld id="{B3DE1F5E-8800-4D92-9E9D-44E077BC5C33}" type="slidenum">
              <a:rPr lang="en-US" smtClean="0"/>
              <a:pPr/>
              <a:t>12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categories are mostly nominal in nature,</a:t>
            </a:r>
            <a:r>
              <a:rPr lang="en-US" baseline="0" dirty="0" smtClean="0"/>
              <a:t> as most of them are decided before the vehicle is even purchased. It is important to make sure that these characteristics are accurately captured so that data is accurately matched with each other.</a:t>
            </a:r>
          </a:p>
          <a:p>
            <a:endParaRPr lang="en-US" baseline="0" dirty="0" smtClean="0"/>
          </a:p>
          <a:p>
            <a:r>
              <a:rPr lang="en-US" baseline="0" dirty="0" smtClean="0"/>
              <a:t>A vehicle unit number is a good short-hand way to identify a vehicle without having to resort to complicated or multiple fields. </a:t>
            </a:r>
            <a:endParaRPr lang="en-US" dirty="0"/>
          </a:p>
        </p:txBody>
      </p:sp>
      <p:sp>
        <p:nvSpPr>
          <p:cNvPr id="4" name="Slide Number Placeholder 3"/>
          <p:cNvSpPr>
            <a:spLocks noGrp="1"/>
          </p:cNvSpPr>
          <p:nvPr>
            <p:ph type="sldNum" sz="quarter" idx="10"/>
          </p:nvPr>
        </p:nvSpPr>
        <p:spPr/>
        <p:txBody>
          <a:bodyPr/>
          <a:lstStyle/>
          <a:p>
            <a:fld id="{46F43574-B8AE-493E-AE24-FA8CE72E7A03}" type="slidenum">
              <a:rPr lang="en-US" smtClean="0"/>
              <a:pPr/>
              <a:t>13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characteristics</a:t>
            </a:r>
            <a:r>
              <a:rPr lang="en-US" baseline="0" dirty="0" smtClean="0"/>
              <a:t> are more attributable to vehicle use than those found on the previous slide. From the start of when a vehicle goes into service, its condition is constantly subject to change.</a:t>
            </a:r>
          </a:p>
          <a:p>
            <a:endParaRPr lang="en-US" baseline="0" dirty="0" smtClean="0"/>
          </a:p>
          <a:p>
            <a:r>
              <a:rPr lang="en-US" baseline="0" dirty="0" smtClean="0"/>
              <a:t>All of these minimum required fields can be found in Table 4-2 of the lesson handout.</a:t>
            </a:r>
            <a:endParaRPr lang="en-US" dirty="0"/>
          </a:p>
        </p:txBody>
      </p:sp>
      <p:sp>
        <p:nvSpPr>
          <p:cNvPr id="4" name="Slide Number Placeholder 3"/>
          <p:cNvSpPr>
            <a:spLocks noGrp="1"/>
          </p:cNvSpPr>
          <p:nvPr>
            <p:ph type="sldNum" sz="quarter" idx="10"/>
          </p:nvPr>
        </p:nvSpPr>
        <p:spPr/>
        <p:txBody>
          <a:bodyPr/>
          <a:lstStyle/>
          <a:p>
            <a:fld id="{46F43574-B8AE-493E-AE24-FA8CE72E7A03}" type="slidenum">
              <a:rPr lang="en-US" smtClean="0"/>
              <a:pPr/>
              <a:t>14</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While this table</a:t>
            </a:r>
            <a:r>
              <a:rPr lang="en-US" baseline="0" dirty="0" smtClean="0"/>
              <a:t> does not include all the categories listed on the previous slide, it provides a good visualization of what a fleet database should look like. </a:t>
            </a:r>
          </a:p>
          <a:p>
            <a:endParaRPr lang="en-US" baseline="0" dirty="0" smtClean="0"/>
          </a:p>
          <a:p>
            <a:r>
              <a:rPr lang="en-US" baseline="0" dirty="0" smtClean="0"/>
              <a:t>It is also common to separate asset-inventory and maintenance databases. The key characteristics to keep track of are total vehicle maintenance expenses to date and when the last preventive maintenance was conducted. Both of these can assist in assessing vehicle condition and in creating a schedule for future maintenance.</a:t>
            </a:r>
            <a:endParaRPr lang="en-US" dirty="0"/>
          </a:p>
        </p:txBody>
      </p:sp>
      <p:sp>
        <p:nvSpPr>
          <p:cNvPr id="4" name="Slide Number Placeholder 3"/>
          <p:cNvSpPr>
            <a:spLocks noGrp="1"/>
          </p:cNvSpPr>
          <p:nvPr>
            <p:ph type="sldNum" sz="quarter" idx="10"/>
          </p:nvPr>
        </p:nvSpPr>
        <p:spPr/>
        <p:txBody>
          <a:bodyPr/>
          <a:lstStyle/>
          <a:p>
            <a:fld id="{46F43574-B8AE-493E-AE24-FA8CE72E7A03}" type="slidenum">
              <a:rPr lang="en-US" smtClean="0"/>
              <a:pPr/>
              <a:t>15</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One of</a:t>
            </a:r>
            <a:r>
              <a:rPr lang="en-US" baseline="0" dirty="0" smtClean="0"/>
              <a:t> the initial ways to monitor vehicles is to have operators conduct pre- and post-trip inspections on the vehicle. These are usually recorded on paper forms before being reviewed and filed, allowing the condition of the vehicle to be monitored on a daily basis and to look for trends.</a:t>
            </a:r>
          </a:p>
          <a:p>
            <a:endParaRPr lang="en-US" baseline="0" dirty="0" smtClean="0"/>
          </a:p>
          <a:p>
            <a:r>
              <a:rPr lang="en-US" baseline="0" dirty="0" smtClean="0"/>
              <a:t>It is the responsibility of both the operator and the maintenance manager of the vehicle to keep their eyes open for any potential problems and pull that vehicle out for maintenance if something is noticed. Using a database to log information after it is initially recorded can be a much easier way to view this information over time.</a:t>
            </a:r>
          </a:p>
          <a:p>
            <a:endParaRPr lang="en-US" baseline="0" dirty="0" smtClean="0"/>
          </a:p>
          <a:p>
            <a:r>
              <a:rPr lang="en-US" baseline="0" dirty="0" smtClean="0"/>
              <a:t>Mileage-based inspections should also occur over specified intervals to check for components of the vehicle that aren’t as evident to the operator. Typical inspections involve lubrication, filter replacement, inspection for wear and damage, and fluid level checks.</a:t>
            </a:r>
            <a:endParaRPr lang="en-US" dirty="0"/>
          </a:p>
        </p:txBody>
      </p:sp>
      <p:sp>
        <p:nvSpPr>
          <p:cNvPr id="4" name="Slide Number Placeholder 3"/>
          <p:cNvSpPr>
            <a:spLocks noGrp="1"/>
          </p:cNvSpPr>
          <p:nvPr>
            <p:ph type="sldNum" sz="quarter" idx="10"/>
          </p:nvPr>
        </p:nvSpPr>
        <p:spPr/>
        <p:txBody>
          <a:bodyPr/>
          <a:lstStyle/>
          <a:p>
            <a:fld id="{46F43574-B8AE-493E-AE24-FA8CE72E7A03}" type="slidenum">
              <a:rPr lang="en-US" smtClean="0"/>
              <a:pPr/>
              <a:t>16</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road calls are</a:t>
            </a:r>
            <a:r>
              <a:rPr lang="en-US" baseline="0" dirty="0" smtClean="0"/>
              <a:t> noticed to be higher for some vehicles than others, it could be an indicator that a vehicle’s schedule should be adjusted or brought in for maintenance. A suggested interval of 1,000 miles allows a transit agency to analyze call levels over a couple a weeks and look for spikes in the trends.</a:t>
            </a:r>
          </a:p>
          <a:p>
            <a:endParaRPr lang="en-US" baseline="0" dirty="0" smtClean="0"/>
          </a:p>
        </p:txBody>
      </p:sp>
      <p:sp>
        <p:nvSpPr>
          <p:cNvPr id="4" name="Slide Number Placeholder 3"/>
          <p:cNvSpPr>
            <a:spLocks noGrp="1"/>
          </p:cNvSpPr>
          <p:nvPr>
            <p:ph type="sldNum" sz="quarter" idx="10"/>
          </p:nvPr>
        </p:nvSpPr>
        <p:spPr/>
        <p:txBody>
          <a:bodyPr/>
          <a:lstStyle/>
          <a:p>
            <a:fld id="{46F43574-B8AE-493E-AE24-FA8CE72E7A03}" type="slidenum">
              <a:rPr lang="en-US" smtClean="0"/>
              <a:pPr/>
              <a:t>17</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Repairs performed should also be separated by cost type to determine which maintenance costs on a vehicle are more of a cause for concern going forward.</a:t>
            </a:r>
          </a:p>
          <a:p>
            <a:endParaRPr lang="en-US" dirty="0" smtClean="0"/>
          </a:p>
          <a:p>
            <a:r>
              <a:rPr lang="en-US" dirty="0" smtClean="0"/>
              <a:t>Isolating repair</a:t>
            </a:r>
            <a:r>
              <a:rPr lang="en-US" baseline="0" dirty="0" smtClean="0"/>
              <a:t> functions allows you to assign priority to certain parts of a given vehicle with maintenance history.</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Anytime a mechanical</a:t>
            </a:r>
            <a:r>
              <a:rPr lang="en-US" baseline="0" dirty="0" smtClean="0"/>
              <a:t> problem causes a vehicle to get off schedule it is classified as a “revenue vehicle mechanical failure”. A major mechanical failure includes any problems with major parts such as brakes, engine cooling systems, and wheel axles. Other mechanical failures wheelchair lifts, heating and cooling, and other problems which are not vital to the operation of the vehicle.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46F43574-B8AE-493E-AE24-FA8CE72E7A03}" type="slidenum">
              <a:rPr lang="en-US" smtClean="0"/>
              <a:pPr/>
              <a:t>18</a:t>
            </a:fld>
            <a:endParaRPr lang="en-US" dirty="0"/>
          </a:p>
        </p:txBody>
      </p:sp>
    </p:spTree>
    <p:extLst>
      <p:ext uri="{BB962C8B-B14F-4D97-AF65-F5344CB8AC3E}">
        <p14:creationId xmlns:p14="http://schemas.microsoft.com/office/powerpoint/2010/main" xmlns="" val="22581865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6F43574-B8AE-493E-AE24-FA8CE72E7A03}" type="slidenum">
              <a:rPr lang="en-US" smtClean="0"/>
              <a:pPr/>
              <a:t>19</a:t>
            </a:fld>
            <a:endParaRPr lang="en-US" dirty="0"/>
          </a:p>
        </p:txBody>
      </p:sp>
    </p:spTree>
    <p:extLst>
      <p:ext uri="{BB962C8B-B14F-4D97-AF65-F5344CB8AC3E}">
        <p14:creationId xmlns:p14="http://schemas.microsoft.com/office/powerpoint/2010/main" xmlns="" val="16337659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Texas, urban and rural transit agencies submit detailed operating expense information to TxDOT via the PTN-128 reporting system, which is then used by TxDOT to report to submit annual reports to the Federal Transit Administration (FTA). </a:t>
            </a:r>
          </a:p>
          <a:p>
            <a:endParaRPr lang="en-US" dirty="0" smtClean="0"/>
          </a:p>
          <a:p>
            <a:r>
              <a:rPr lang="en-US" dirty="0" smtClean="0"/>
              <a:t>Given</a:t>
            </a:r>
            <a:r>
              <a:rPr lang="en-US" baseline="0" dirty="0" smtClean="0"/>
              <a:t> that this information is to be submitted quarterly by each transit agency it is a good starting point for keeping track of expenses.</a:t>
            </a:r>
            <a:endParaRPr lang="en-US" dirty="0" smtClean="0"/>
          </a:p>
          <a:p>
            <a:endParaRPr lang="en-US" dirty="0" smtClean="0"/>
          </a:p>
          <a:p>
            <a:r>
              <a:rPr lang="en-US" dirty="0" smtClean="0"/>
              <a:t>Not only is this data submission</a:t>
            </a:r>
            <a:r>
              <a:rPr lang="en-US" baseline="0" dirty="0" smtClean="0"/>
              <a:t> to TxDOT required, but it also allows </a:t>
            </a:r>
            <a:r>
              <a:rPr lang="en-US" dirty="0" smtClean="0"/>
              <a:t>transit agencies to have periodic data readily available ,</a:t>
            </a:r>
            <a:r>
              <a:rPr lang="en-US" baseline="0" dirty="0" smtClean="0"/>
              <a:t> which can be</a:t>
            </a:r>
            <a:r>
              <a:rPr lang="en-US" dirty="0" smtClean="0"/>
              <a:t> used in calculating maintenance expenses per revenue mile or hour. </a:t>
            </a:r>
          </a:p>
          <a:p>
            <a:endParaRPr lang="en-US" dirty="0"/>
          </a:p>
        </p:txBody>
      </p:sp>
      <p:sp>
        <p:nvSpPr>
          <p:cNvPr id="4" name="Slide Number Placeholder 3"/>
          <p:cNvSpPr>
            <a:spLocks noGrp="1"/>
          </p:cNvSpPr>
          <p:nvPr>
            <p:ph type="sldNum" sz="quarter" idx="10"/>
          </p:nvPr>
        </p:nvSpPr>
        <p:spPr/>
        <p:txBody>
          <a:bodyPr/>
          <a:lstStyle/>
          <a:p>
            <a:fld id="{46F43574-B8AE-493E-AE24-FA8CE72E7A03}" type="slidenum">
              <a:rPr lang="en-US" smtClean="0"/>
              <a:pPr/>
              <a:t>20</a:t>
            </a:fld>
            <a:endParaRPr lang="en-US" dirty="0"/>
          </a:p>
        </p:txBody>
      </p:sp>
    </p:spTree>
    <p:extLst>
      <p:ext uri="{BB962C8B-B14F-4D97-AF65-F5344CB8AC3E}">
        <p14:creationId xmlns:p14="http://schemas.microsoft.com/office/powerpoint/2010/main" xmlns="" val="13799585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a:t>
            </a:r>
            <a:r>
              <a:rPr lang="en-US" baseline="0" dirty="0" smtClean="0"/>
              <a:t> are the learning objectives which will be addressed as we go along in the presentation. As topics come up try to think about examples which are being used at your own transit agency as well as how ideas found here can be applied them.</a:t>
            </a:r>
            <a:endParaRPr lang="en-US" dirty="0"/>
          </a:p>
        </p:txBody>
      </p:sp>
      <p:sp>
        <p:nvSpPr>
          <p:cNvPr id="4" name="Slide Number Placeholder 3"/>
          <p:cNvSpPr>
            <a:spLocks noGrp="1"/>
          </p:cNvSpPr>
          <p:nvPr>
            <p:ph type="sldNum" sz="quarter" idx="10"/>
          </p:nvPr>
        </p:nvSpPr>
        <p:spPr/>
        <p:txBody>
          <a:bodyPr/>
          <a:lstStyle/>
          <a:p>
            <a:fld id="{46F43574-B8AE-493E-AE24-FA8CE72E7A03}" type="slidenum">
              <a:rPr lang="en-US" smtClean="0"/>
              <a:pPr/>
              <a:t>2</a:t>
            </a:fld>
            <a:endParaRPr lang="en-US" dirty="0"/>
          </a:p>
        </p:txBody>
      </p:sp>
    </p:spTree>
    <p:extLst>
      <p:ext uri="{BB962C8B-B14F-4D97-AF65-F5344CB8AC3E}">
        <p14:creationId xmlns:p14="http://schemas.microsoft.com/office/powerpoint/2010/main" xmlns="" val="11436040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Measuring</a:t>
            </a:r>
            <a:r>
              <a:rPr lang="en-US" baseline="0" dirty="0" smtClean="0"/>
              <a:t> efficiency can be easily calculated through maintenance cost per revenue mile (or hour if preferred). </a:t>
            </a:r>
          </a:p>
          <a:p>
            <a:endParaRPr lang="en-US" baseline="0" dirty="0" smtClean="0"/>
          </a:p>
          <a:p>
            <a:r>
              <a:rPr lang="en-US" baseline="0" dirty="0" smtClean="0"/>
              <a:t>However, this measure should not be the lone factor in determining vehicle efficiency, because it does not take into account the quality of maintenance performed, the state of good repair, or how ready an agency is to provide service. It should also be noted that circumstances could arise that negatively affect maintenance costs. </a:t>
            </a:r>
          </a:p>
          <a:p>
            <a:endParaRPr lang="en-US" baseline="0" dirty="0" smtClean="0"/>
          </a:p>
          <a:p>
            <a:r>
              <a:rPr lang="en-US" baseline="0" dirty="0" smtClean="0"/>
              <a:t>Performance measures tailored for the transit agency can allow the maintenance program to be evaluated over a time period. Comparing a maintenance program to other peer programs is another way to look for potential cost savings which may be missed by internal evaluation.</a:t>
            </a:r>
          </a:p>
          <a:p>
            <a:endParaRPr lang="en-US" baseline="0" dirty="0" smtClean="0"/>
          </a:p>
        </p:txBody>
      </p:sp>
      <p:sp>
        <p:nvSpPr>
          <p:cNvPr id="4" name="Slide Number Placeholder 3"/>
          <p:cNvSpPr>
            <a:spLocks noGrp="1"/>
          </p:cNvSpPr>
          <p:nvPr>
            <p:ph type="sldNum" sz="quarter" idx="10"/>
          </p:nvPr>
        </p:nvSpPr>
        <p:spPr/>
        <p:txBody>
          <a:bodyPr/>
          <a:lstStyle/>
          <a:p>
            <a:fld id="{46F43574-B8AE-493E-AE24-FA8CE72E7A03}" type="slidenum">
              <a:rPr lang="en-US" smtClean="0"/>
              <a:pPr/>
              <a:t>21</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While</a:t>
            </a:r>
            <a:r>
              <a:rPr lang="en-US" baseline="0" dirty="0" smtClean="0"/>
              <a:t> it’s easy to understand why maintenance costs must be managed, it can be more difficult to establish a baseline for how to go about that process. Fortunately there are federal guidelines which can assist in looking at where to start.</a:t>
            </a:r>
            <a:endParaRPr lang="en-US" dirty="0"/>
          </a:p>
        </p:txBody>
      </p:sp>
      <p:sp>
        <p:nvSpPr>
          <p:cNvPr id="4" name="Slide Number Placeholder 3"/>
          <p:cNvSpPr>
            <a:spLocks noGrp="1"/>
          </p:cNvSpPr>
          <p:nvPr>
            <p:ph type="sldNum" sz="quarter" idx="10"/>
          </p:nvPr>
        </p:nvSpPr>
        <p:spPr/>
        <p:txBody>
          <a:bodyPr/>
          <a:lstStyle/>
          <a:p>
            <a:fld id="{46F43574-B8AE-493E-AE24-FA8CE72E7A03}" type="slidenum">
              <a:rPr lang="en-US" smtClean="0"/>
              <a:pPr/>
              <a:t>22</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FTA standards</a:t>
            </a:r>
            <a:r>
              <a:rPr lang="en-US" baseline="0" dirty="0" smtClean="0"/>
              <a:t> have been developed through its “state of good repair” initiative with the goal that transit agencies provide consistently safe and reliable transit service. The categories and service lives can be found in </a:t>
            </a:r>
            <a:r>
              <a:rPr lang="en-US" i="1" baseline="0" dirty="0" smtClean="0"/>
              <a:t>Useful Life of Transit Buses and Vans</a:t>
            </a:r>
            <a:r>
              <a:rPr lang="en-US" i="0" baseline="0" dirty="0" smtClean="0"/>
              <a:t>.</a:t>
            </a:r>
          </a:p>
          <a:p>
            <a:endParaRPr lang="en-US" i="0" baseline="0" dirty="0" smtClean="0"/>
          </a:p>
          <a:p>
            <a:r>
              <a:rPr lang="en-US" i="0" baseline="0" dirty="0" smtClean="0"/>
              <a:t>The reason a minimum service life exists is to ensure that a vehicle obtains an adequate return on investment when taxpayer money is involved. Usually vehicles are kept in service after their minimum service life marks.</a:t>
            </a:r>
            <a:endParaRPr lang="en-US" dirty="0"/>
          </a:p>
        </p:txBody>
      </p:sp>
      <p:sp>
        <p:nvSpPr>
          <p:cNvPr id="4" name="Slide Number Placeholder 3"/>
          <p:cNvSpPr>
            <a:spLocks noGrp="1"/>
          </p:cNvSpPr>
          <p:nvPr>
            <p:ph type="sldNum" sz="quarter" idx="10"/>
          </p:nvPr>
        </p:nvSpPr>
        <p:spPr/>
        <p:txBody>
          <a:bodyPr/>
          <a:lstStyle/>
          <a:p>
            <a:fld id="{46F43574-B8AE-493E-AE24-FA8CE72E7A03}" type="slidenum">
              <a:rPr lang="en-US" smtClean="0"/>
              <a:pPr/>
              <a:t>23</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Lighter</a:t>
            </a:r>
            <a:r>
              <a:rPr lang="en-US" baseline="0" dirty="0" smtClean="0"/>
              <a:t> weight fleet vehicles are retired at an averaged age of around 5 or 6 years, past their 4 or 5 year standards, and there are instances when vehicles are kept 3 years or longer past their minimum life. While this practice is not advocated it can be necessary do to in-availability of present funds and the makeup of the entire fleet.</a:t>
            </a:r>
            <a:endParaRPr lang="en-US" dirty="0"/>
          </a:p>
        </p:txBody>
      </p:sp>
      <p:sp>
        <p:nvSpPr>
          <p:cNvPr id="4" name="Slide Number Placeholder 3"/>
          <p:cNvSpPr>
            <a:spLocks noGrp="1"/>
          </p:cNvSpPr>
          <p:nvPr>
            <p:ph type="sldNum" sz="quarter" idx="10"/>
          </p:nvPr>
        </p:nvSpPr>
        <p:spPr/>
        <p:txBody>
          <a:bodyPr/>
          <a:lstStyle/>
          <a:p>
            <a:fld id="{46F43574-B8AE-493E-AE24-FA8CE72E7A03}" type="slidenum">
              <a:rPr lang="en-US" smtClean="0"/>
              <a:pPr/>
              <a:t>24</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a:t>
            </a:r>
            <a:r>
              <a:rPr lang="en-US" baseline="0" dirty="0" smtClean="0"/>
              <a:t> vehicle replacement plan offers a lot of potential advantages for a transit agency to utilize. Firstly it shows accountability to the FTA as well as other stakeholders who can see long-term strategic planning efforts in place. It allows places vehicles on track for proper retirement age and maximum effectiveness. This figure shows how as vehicles age not only are they unable to log as many miles, but the cost to maintain them rises as well, to the point where it is no longer financially sound to keep it in-service.</a:t>
            </a:r>
          </a:p>
        </p:txBody>
      </p:sp>
      <p:sp>
        <p:nvSpPr>
          <p:cNvPr id="4" name="Slide Number Placeholder 3"/>
          <p:cNvSpPr>
            <a:spLocks noGrp="1"/>
          </p:cNvSpPr>
          <p:nvPr>
            <p:ph type="sldNum" sz="quarter" idx="10"/>
          </p:nvPr>
        </p:nvSpPr>
        <p:spPr/>
        <p:txBody>
          <a:bodyPr/>
          <a:lstStyle/>
          <a:p>
            <a:fld id="{46F43574-B8AE-493E-AE24-FA8CE72E7A03}" type="slidenum">
              <a:rPr lang="en-US" smtClean="0"/>
              <a:pPr/>
              <a:t>25</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If you could all take out your Activity</a:t>
            </a:r>
            <a:r>
              <a:rPr lang="en-US" baseline="0" dirty="0" smtClean="0"/>
              <a:t> 2 worksheet we will now look at an example fleet data sheet and project retirement years for each vehicle with consideration to the entire fleet. We will do this by analyzing miles driven and maintenance performed for the vehicles.</a:t>
            </a:r>
            <a:endParaRPr lang="en-US" dirty="0" smtClean="0"/>
          </a:p>
          <a:p>
            <a:endParaRPr lang="en-US" dirty="0"/>
          </a:p>
        </p:txBody>
      </p:sp>
      <p:sp>
        <p:nvSpPr>
          <p:cNvPr id="4" name="Slide Number Placeholder 3"/>
          <p:cNvSpPr>
            <a:spLocks noGrp="1"/>
          </p:cNvSpPr>
          <p:nvPr>
            <p:ph type="sldNum" sz="quarter" idx="10"/>
          </p:nvPr>
        </p:nvSpPr>
        <p:spPr/>
        <p:txBody>
          <a:bodyPr/>
          <a:lstStyle/>
          <a:p>
            <a:fld id="{46F43574-B8AE-493E-AE24-FA8CE72E7A03}" type="slidenum">
              <a:rPr lang="en-US" smtClean="0"/>
              <a:pPr/>
              <a:t>26</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12 vehicle</a:t>
            </a:r>
            <a:r>
              <a:rPr lang="en-US" baseline="0" dirty="0" smtClean="0"/>
              <a:t> fleet. All vehicles fall within the FTA minimum life category of 5 years or 150,000. The goal is the replace three of these vehicles per year. FTA guidelines have many vehicles needing to be replaced as soon as possible due to age and miles traveled. The retirement month will be September of the year chosen to coincide with the start of the fiscal year.</a:t>
            </a:r>
            <a:endParaRPr lang="en-US" dirty="0" smtClean="0"/>
          </a:p>
          <a:p>
            <a:endParaRPr lang="en-US" dirty="0" smtClean="0"/>
          </a:p>
          <a:p>
            <a:r>
              <a:rPr lang="en-US" dirty="0" smtClean="0"/>
              <a:t>Ask participants</a:t>
            </a:r>
            <a:r>
              <a:rPr lang="en-US" baseline="0" dirty="0" smtClean="0"/>
              <a:t> what they notice on the tables.</a:t>
            </a:r>
          </a:p>
          <a:p>
            <a:endParaRPr lang="en-US" baseline="0" dirty="0" smtClean="0"/>
          </a:p>
          <a:p>
            <a:r>
              <a:rPr lang="en-US" baseline="0" dirty="0" smtClean="0"/>
              <a:t>Which vehicles should be retired first?</a:t>
            </a:r>
          </a:p>
          <a:p>
            <a:endParaRPr lang="en-US" baseline="0" dirty="0" smtClean="0"/>
          </a:p>
          <a:p>
            <a:r>
              <a:rPr lang="en-US" baseline="0" dirty="0" smtClean="0"/>
              <a:t>Which vehicles could be held onto longer due to low maintenance?</a:t>
            </a:r>
          </a:p>
        </p:txBody>
      </p:sp>
      <p:sp>
        <p:nvSpPr>
          <p:cNvPr id="4" name="Slide Number Placeholder 3"/>
          <p:cNvSpPr>
            <a:spLocks noGrp="1"/>
          </p:cNvSpPr>
          <p:nvPr>
            <p:ph type="sldNum" sz="quarter" idx="10"/>
          </p:nvPr>
        </p:nvSpPr>
        <p:spPr/>
        <p:txBody>
          <a:bodyPr/>
          <a:lstStyle/>
          <a:p>
            <a:fld id="{46F43574-B8AE-493E-AE24-FA8CE72E7A03}" type="slidenum">
              <a:rPr lang="en-US" smtClean="0"/>
              <a:pPr/>
              <a:t>27</a:t>
            </a:fld>
            <a:endParaRPr lang="en-US" dirty="0"/>
          </a:p>
        </p:txBody>
      </p:sp>
    </p:spTree>
    <p:extLst>
      <p:ext uri="{BB962C8B-B14F-4D97-AF65-F5344CB8AC3E}">
        <p14:creationId xmlns:p14="http://schemas.microsoft.com/office/powerpoint/2010/main" xmlns="" val="39935854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12 vehicle</a:t>
            </a:r>
            <a:r>
              <a:rPr lang="en-US" baseline="0" dirty="0" smtClean="0"/>
              <a:t> fleet. All vehicles fall within the FTA minimum life category of 5 years or 150,000. The goal is the replace three of these vehicles per year. FTA guidelines have many vehicles needing to be replaced as soon as possible due to age and miles traveled. The retirement month will be September of the year chosen to coincide with the start of the fiscal year.</a:t>
            </a:r>
            <a:endParaRPr lang="en-US" dirty="0" smtClean="0"/>
          </a:p>
          <a:p>
            <a:endParaRPr lang="en-US" dirty="0" smtClean="0"/>
          </a:p>
          <a:p>
            <a:r>
              <a:rPr lang="en-US" dirty="0" smtClean="0"/>
              <a:t>Ask participants</a:t>
            </a:r>
            <a:r>
              <a:rPr lang="en-US" baseline="0" dirty="0" smtClean="0"/>
              <a:t> what they notice on the tables.</a:t>
            </a:r>
          </a:p>
          <a:p>
            <a:endParaRPr lang="en-US" baseline="0" dirty="0" smtClean="0"/>
          </a:p>
          <a:p>
            <a:r>
              <a:rPr lang="en-US" baseline="0" dirty="0" smtClean="0"/>
              <a:t>Which vehicles should be retired first?</a:t>
            </a:r>
          </a:p>
          <a:p>
            <a:endParaRPr lang="en-US" baseline="0" dirty="0" smtClean="0"/>
          </a:p>
          <a:p>
            <a:r>
              <a:rPr lang="en-US" baseline="0" dirty="0" smtClean="0"/>
              <a:t>Which vehicles could be held onto longer due to low maintenance?</a:t>
            </a:r>
          </a:p>
        </p:txBody>
      </p:sp>
      <p:sp>
        <p:nvSpPr>
          <p:cNvPr id="4" name="Slide Number Placeholder 3"/>
          <p:cNvSpPr>
            <a:spLocks noGrp="1"/>
          </p:cNvSpPr>
          <p:nvPr>
            <p:ph type="sldNum" sz="quarter" idx="10"/>
          </p:nvPr>
        </p:nvSpPr>
        <p:spPr/>
        <p:txBody>
          <a:bodyPr/>
          <a:lstStyle/>
          <a:p>
            <a:fld id="{46F43574-B8AE-493E-AE24-FA8CE72E7A03}" type="slidenum">
              <a:rPr lang="en-US" smtClean="0"/>
              <a:pPr/>
              <a:t>28</a:t>
            </a:fld>
            <a:endParaRPr lang="en-US" dirty="0"/>
          </a:p>
        </p:txBody>
      </p:sp>
    </p:spTree>
    <p:extLst>
      <p:ext uri="{BB962C8B-B14F-4D97-AF65-F5344CB8AC3E}">
        <p14:creationId xmlns:p14="http://schemas.microsoft.com/office/powerpoint/2010/main" xmlns="" val="39935854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12 vehicle</a:t>
            </a:r>
            <a:r>
              <a:rPr lang="en-US" baseline="0" dirty="0" smtClean="0"/>
              <a:t> fleet. All vehicles fall within the FTA minimum life category of 5 years or 150,000. The goal is the replace three of these vehicles per year. FTA guidelines have many vehicles needing to be replaced as soon as possible due to age and miles traveled. The retirement month will be September of the year chosen to coincide with the start of the fiscal year.</a:t>
            </a:r>
            <a:endParaRPr lang="en-US" dirty="0" smtClean="0"/>
          </a:p>
          <a:p>
            <a:endParaRPr lang="en-US" dirty="0" smtClean="0"/>
          </a:p>
          <a:p>
            <a:r>
              <a:rPr lang="en-US" dirty="0" smtClean="0"/>
              <a:t>Ask participants</a:t>
            </a:r>
            <a:r>
              <a:rPr lang="en-US" baseline="0" dirty="0" smtClean="0"/>
              <a:t> what they notice on the tables.</a:t>
            </a:r>
          </a:p>
          <a:p>
            <a:endParaRPr lang="en-US" baseline="0" dirty="0" smtClean="0"/>
          </a:p>
          <a:p>
            <a:r>
              <a:rPr lang="en-US" baseline="0" dirty="0" smtClean="0"/>
              <a:t>Which vehicles should be retired first?</a:t>
            </a:r>
          </a:p>
          <a:p>
            <a:endParaRPr lang="en-US" baseline="0" dirty="0" smtClean="0"/>
          </a:p>
          <a:p>
            <a:r>
              <a:rPr lang="en-US" baseline="0" dirty="0" smtClean="0"/>
              <a:t>Which vehicles could be held onto longer due to low maintenance?</a:t>
            </a:r>
          </a:p>
        </p:txBody>
      </p:sp>
      <p:sp>
        <p:nvSpPr>
          <p:cNvPr id="4" name="Slide Number Placeholder 3"/>
          <p:cNvSpPr>
            <a:spLocks noGrp="1"/>
          </p:cNvSpPr>
          <p:nvPr>
            <p:ph type="sldNum" sz="quarter" idx="10"/>
          </p:nvPr>
        </p:nvSpPr>
        <p:spPr/>
        <p:txBody>
          <a:bodyPr/>
          <a:lstStyle/>
          <a:p>
            <a:fld id="{46F43574-B8AE-493E-AE24-FA8CE72E7A03}" type="slidenum">
              <a:rPr lang="en-US" smtClean="0"/>
              <a:pPr/>
              <a:t>29</a:t>
            </a:fld>
            <a:endParaRPr lang="en-US" dirty="0"/>
          </a:p>
        </p:txBody>
      </p:sp>
    </p:spTree>
    <p:extLst>
      <p:ext uri="{BB962C8B-B14F-4D97-AF65-F5344CB8AC3E}">
        <p14:creationId xmlns:p14="http://schemas.microsoft.com/office/powerpoint/2010/main" xmlns="" val="39935854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12 vehicle</a:t>
            </a:r>
            <a:r>
              <a:rPr lang="en-US" baseline="0" dirty="0" smtClean="0"/>
              <a:t> fleet. All vehicles fall within the FTA minimum life category of 5 years or 150,000. The goal is the replace three of these vehicles per year. FTA guidelines have many vehicles needing to be replaced as soon as possible due to age and miles traveled. The retirement month will be September of the year chosen to coincide with the start of the fiscal year.</a:t>
            </a:r>
            <a:endParaRPr lang="en-US" dirty="0" smtClean="0"/>
          </a:p>
          <a:p>
            <a:endParaRPr lang="en-US" dirty="0" smtClean="0"/>
          </a:p>
          <a:p>
            <a:r>
              <a:rPr lang="en-US" dirty="0" smtClean="0"/>
              <a:t>Ask participants</a:t>
            </a:r>
            <a:r>
              <a:rPr lang="en-US" baseline="0" dirty="0" smtClean="0"/>
              <a:t> what they notice on the tables.</a:t>
            </a:r>
          </a:p>
          <a:p>
            <a:endParaRPr lang="en-US" baseline="0" dirty="0" smtClean="0"/>
          </a:p>
          <a:p>
            <a:r>
              <a:rPr lang="en-US" baseline="0" dirty="0" smtClean="0"/>
              <a:t>Which vehicles should be retired first?</a:t>
            </a:r>
          </a:p>
          <a:p>
            <a:endParaRPr lang="en-US" baseline="0" dirty="0" smtClean="0"/>
          </a:p>
          <a:p>
            <a:r>
              <a:rPr lang="en-US" baseline="0" dirty="0" smtClean="0"/>
              <a:t>Which vehicles could be held onto longer due to low maintenance?</a:t>
            </a:r>
          </a:p>
        </p:txBody>
      </p:sp>
      <p:sp>
        <p:nvSpPr>
          <p:cNvPr id="4" name="Slide Number Placeholder 3"/>
          <p:cNvSpPr>
            <a:spLocks noGrp="1"/>
          </p:cNvSpPr>
          <p:nvPr>
            <p:ph type="sldNum" sz="quarter" idx="10"/>
          </p:nvPr>
        </p:nvSpPr>
        <p:spPr/>
        <p:txBody>
          <a:bodyPr/>
          <a:lstStyle/>
          <a:p>
            <a:fld id="{46F43574-B8AE-493E-AE24-FA8CE72E7A03}" type="slidenum">
              <a:rPr lang="en-US" smtClean="0"/>
              <a:pPr/>
              <a:t>30</a:t>
            </a:fld>
            <a:endParaRPr lang="en-US" dirty="0"/>
          </a:p>
        </p:txBody>
      </p:sp>
    </p:spTree>
    <p:extLst>
      <p:ext uri="{BB962C8B-B14F-4D97-AF65-F5344CB8AC3E}">
        <p14:creationId xmlns:p14="http://schemas.microsoft.com/office/powerpoint/2010/main" xmlns="" val="39935854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this</a:t>
            </a:r>
            <a:r>
              <a:rPr lang="en-US" baseline="0" dirty="0" smtClean="0"/>
              <a:t> lesson you should have received the participant notebook about the entire course, a packet of powerpoint slides for this specific lesson, and a handout which we will use for the second activity later in the presentation.</a:t>
            </a:r>
            <a:endParaRPr lang="en-US" dirty="0"/>
          </a:p>
        </p:txBody>
      </p:sp>
      <p:sp>
        <p:nvSpPr>
          <p:cNvPr id="4" name="Slide Number Placeholder 3"/>
          <p:cNvSpPr>
            <a:spLocks noGrp="1"/>
          </p:cNvSpPr>
          <p:nvPr>
            <p:ph type="sldNum" sz="quarter" idx="10"/>
          </p:nvPr>
        </p:nvSpPr>
        <p:spPr/>
        <p:txBody>
          <a:bodyPr/>
          <a:lstStyle/>
          <a:p>
            <a:fld id="{46F43574-B8AE-493E-AE24-FA8CE72E7A03}" type="slidenum">
              <a:rPr lang="en-US" smtClean="0"/>
              <a:pPr/>
              <a:t>3</a:t>
            </a:fld>
            <a:endParaRPr lang="en-US" dirty="0"/>
          </a:p>
        </p:txBody>
      </p:sp>
    </p:spTree>
    <p:extLst>
      <p:ext uri="{BB962C8B-B14F-4D97-AF65-F5344CB8AC3E}">
        <p14:creationId xmlns:p14="http://schemas.microsoft.com/office/powerpoint/2010/main" xmlns="" val="114360404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Preventative maintenance</a:t>
            </a:r>
            <a:r>
              <a:rPr lang="en-US" baseline="0" dirty="0" smtClean="0"/>
              <a:t> is very important component of maximizing the value of a fleet and a compliment to any good replacement plan. Two resources for developing a preventative maintenance program are </a:t>
            </a:r>
            <a:r>
              <a:rPr lang="en-US" i="1" baseline="0" dirty="0" smtClean="0"/>
              <a:t>TCRP Report 54</a:t>
            </a:r>
            <a:r>
              <a:rPr lang="en-US" i="0" baseline="0" dirty="0" smtClean="0"/>
              <a:t> and </a:t>
            </a:r>
            <a:r>
              <a:rPr lang="en-US" i="1" baseline="0" dirty="0" smtClean="0"/>
              <a:t>TCRP Synthesis 81, Preventive Maintenance Intervals for Transit Buses</a:t>
            </a:r>
            <a:r>
              <a:rPr lang="en-US" i="0" baseline="0" dirty="0" smtClean="0"/>
              <a:t>. Some of the key ways to take care of vehicles are listed above.</a:t>
            </a:r>
          </a:p>
          <a:p>
            <a:endParaRPr lang="en-US" i="0" baseline="0" dirty="0" smtClean="0"/>
          </a:p>
          <a:p>
            <a:r>
              <a:rPr lang="en-US" i="0" baseline="0" dirty="0" smtClean="0"/>
              <a:t>Common service marks such as every 3,000 miles for oil changes and 6,000 miles for tire rotations allow the vehicle to be maintained properly, while the common denominator of 3,000 allows for different services to occur at the same shop visit, making for a more efficient process.</a:t>
            </a:r>
          </a:p>
          <a:p>
            <a:endParaRPr lang="en-US" i="0" baseline="0" dirty="0" smtClean="0"/>
          </a:p>
          <a:p>
            <a:r>
              <a:rPr lang="en-US" i="0" baseline="0" dirty="0" smtClean="0"/>
              <a:t>Harsh winter weather and poor road conditions can put more than normal wear on vehicles, throwing off a normal maintenance schedule. These differences should been anticipated and factored into the schedule.</a:t>
            </a:r>
          </a:p>
          <a:p>
            <a:endParaRPr lang="en-US" i="0" baseline="0" dirty="0" smtClean="0"/>
          </a:p>
          <a:p>
            <a:r>
              <a:rPr lang="en-US" i="0" baseline="0" dirty="0" smtClean="0"/>
              <a:t>Washing and cleaning vehicles is not only useful for aesthetic reasons, it also slows down rusting and aging which occurs over time due to dirt, grime, and chemicals a vehicle is exposed to. For these reasons vehicles should be cleaned regularly along with other performed maintenance.</a:t>
            </a:r>
            <a:endParaRPr lang="en-US" dirty="0"/>
          </a:p>
        </p:txBody>
      </p:sp>
      <p:sp>
        <p:nvSpPr>
          <p:cNvPr id="4" name="Slide Number Placeholder 3"/>
          <p:cNvSpPr>
            <a:spLocks noGrp="1"/>
          </p:cNvSpPr>
          <p:nvPr>
            <p:ph type="sldNum" sz="quarter" idx="10"/>
          </p:nvPr>
        </p:nvSpPr>
        <p:spPr/>
        <p:txBody>
          <a:bodyPr/>
          <a:lstStyle/>
          <a:p>
            <a:fld id="{46F43574-B8AE-493E-AE24-FA8CE72E7A03}" type="slidenum">
              <a:rPr lang="en-US" smtClean="0"/>
              <a:pPr/>
              <a:t>31</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Using a contractor is a way which some agencies</a:t>
            </a:r>
            <a:r>
              <a:rPr lang="en-US" baseline="0" dirty="0" smtClean="0"/>
              <a:t> have vehicle maintenance performed regularly. However, even if the maintenance is performed outside of the agency, it is still important to be involved in the process to ensure it is done properly.</a:t>
            </a:r>
          </a:p>
          <a:p>
            <a:endParaRPr lang="en-US" baseline="0" dirty="0" smtClean="0"/>
          </a:p>
          <a:p>
            <a:r>
              <a:rPr lang="en-US" baseline="0" dirty="0" smtClean="0"/>
              <a:t>Vehicle mileage and other information should be updated and delivered to the contractor on a weekly basis. This helps both sides keep track of changes to the vehicle and monitor maintenance intervals.</a:t>
            </a:r>
          </a:p>
          <a:p>
            <a:endParaRPr lang="en-US" baseline="0" dirty="0" smtClean="0"/>
          </a:p>
          <a:p>
            <a:r>
              <a:rPr lang="en-US" baseline="0" dirty="0" smtClean="0"/>
              <a:t>Work orders and invoices for maintenance performed should be kept together to compare against each other and make sure scheduled work is actually completed.</a:t>
            </a:r>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6F43574-B8AE-493E-AE24-FA8CE72E7A03}" type="slidenum">
              <a:rPr lang="en-US" smtClean="0"/>
              <a:pPr/>
              <a:t>32</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spares ratio is very important</a:t>
            </a:r>
            <a:r>
              <a:rPr lang="en-US" baseline="0" dirty="0" smtClean="0"/>
              <a:t> for a fleet due to unforeseen circumstances which could put a regular in-service vehicle out-of-service, such as breakdowns or accidents. Other factors include the age of the overall fleet and purchasing schedules.</a:t>
            </a:r>
          </a:p>
          <a:p>
            <a:endParaRPr lang="en-US" baseline="0" dirty="0" smtClean="0"/>
          </a:p>
          <a:p>
            <a:r>
              <a:rPr lang="en-US" baseline="0" dirty="0" smtClean="0"/>
              <a:t>When determining a proper spares ratio, it should be noted not to be overly cautious and have too many operating vehicles. This practice would be wasteful for both inventory and financing, leading to inefficiency of the overall system. Using the ratio formula properly will help determine how many additional vehicles are needed compared to peak usage and achieve balance across the fleet.</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46F43574-B8AE-493E-AE24-FA8CE72E7A03}" type="slidenum">
              <a:rPr lang="en-US" smtClean="0"/>
              <a:pPr/>
              <a:t>33</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are some of your reasons for maintaining a spares ratio? Do any of these example stick out for you?</a:t>
            </a:r>
          </a:p>
          <a:p>
            <a:endParaRPr lang="en-US" dirty="0"/>
          </a:p>
        </p:txBody>
      </p:sp>
      <p:sp>
        <p:nvSpPr>
          <p:cNvPr id="4" name="Slide Number Placeholder 3"/>
          <p:cNvSpPr>
            <a:spLocks noGrp="1"/>
          </p:cNvSpPr>
          <p:nvPr>
            <p:ph type="sldNum" sz="quarter" idx="10"/>
          </p:nvPr>
        </p:nvSpPr>
        <p:spPr/>
        <p:txBody>
          <a:bodyPr/>
          <a:lstStyle/>
          <a:p>
            <a:fld id="{46F43574-B8AE-493E-AE24-FA8CE72E7A03}" type="slidenum">
              <a:rPr lang="en-US" smtClean="0"/>
              <a:pPr/>
              <a:t>34</a:t>
            </a:fld>
            <a:endParaRPr lang="en-US" dirty="0"/>
          </a:p>
        </p:txBody>
      </p:sp>
    </p:spTree>
    <p:extLst>
      <p:ext uri="{BB962C8B-B14F-4D97-AF65-F5344CB8AC3E}">
        <p14:creationId xmlns:p14="http://schemas.microsoft.com/office/powerpoint/2010/main" xmlns="" val="70082343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ASK</a:t>
            </a:r>
            <a:r>
              <a:rPr lang="en-US" b="1" baseline="0" dirty="0" smtClean="0"/>
              <a:t> QUESTIONS. Wait for answers, then add to them.</a:t>
            </a:r>
            <a:endParaRPr lang="en-US" b="1" dirty="0" smtClean="0"/>
          </a:p>
          <a:p>
            <a:endParaRPr lang="en-US" dirty="0" smtClean="0"/>
          </a:p>
          <a:p>
            <a:r>
              <a:rPr lang="en-US" dirty="0" smtClean="0"/>
              <a:t>A vehicle database provides you with an up-to-date</a:t>
            </a:r>
            <a:r>
              <a:rPr lang="en-US" baseline="0" dirty="0" smtClean="0"/>
              <a:t> accurate picture of where a fleet is and where it is headed. It provides data to be used for a schedule for vehicle life.</a:t>
            </a:r>
            <a:endParaRPr lang="en-US" dirty="0" smtClean="0"/>
          </a:p>
          <a:p>
            <a:endParaRPr lang="en-US" dirty="0" smtClean="0"/>
          </a:p>
          <a:p>
            <a:r>
              <a:rPr lang="en-US" dirty="0" smtClean="0"/>
              <a:t>Networking a database allows</a:t>
            </a:r>
            <a:r>
              <a:rPr lang="en-US" baseline="0" dirty="0" smtClean="0"/>
              <a:t> data to be more accessible to multiple departments or people in a transit agency. This allows the fleet to be monitored with more ease and regularity, and can allow for data to be adjusted quicker for more accuracy.</a:t>
            </a:r>
            <a:endParaRPr lang="en-US" dirty="0" smtClean="0"/>
          </a:p>
          <a:p>
            <a:endParaRPr lang="en-US" dirty="0" smtClean="0"/>
          </a:p>
          <a:p>
            <a:r>
              <a:rPr lang="en-US" dirty="0" smtClean="0"/>
              <a:t>Good maintenance practices</a:t>
            </a:r>
            <a:r>
              <a:rPr lang="en-US" baseline="0" dirty="0" smtClean="0"/>
              <a:t> include benchmarking, tracking road calls, separating incidents and maintenance by type, maintaining a spares ratio, having regular maintenance schedules, and accurate record keeping.</a:t>
            </a:r>
            <a:endParaRPr lang="en-US" dirty="0" smtClean="0"/>
          </a:p>
          <a:p>
            <a:endParaRPr lang="en-US" dirty="0" smtClean="0"/>
          </a:p>
          <a:p>
            <a:r>
              <a:rPr lang="en-US" dirty="0" smtClean="0"/>
              <a:t>Maintenance</a:t>
            </a:r>
            <a:r>
              <a:rPr lang="en-US" baseline="0" dirty="0" smtClean="0"/>
              <a:t> adds an additional component to the one-sided approach of only analyzing vehicle miles travelled. This can help identify which vehicles are over-performing and which ones present problems for the fleet.</a:t>
            </a:r>
            <a:endParaRPr lang="en-US" dirty="0" smtClean="0"/>
          </a:p>
          <a:p>
            <a:endParaRPr lang="en-US" dirty="0" smtClean="0"/>
          </a:p>
          <a:p>
            <a:r>
              <a:rPr lang="en-US" dirty="0" smtClean="0"/>
              <a:t>Vehicle</a:t>
            </a:r>
            <a:r>
              <a:rPr lang="en-US" baseline="0" dirty="0" smtClean="0"/>
              <a:t> life can be extended when: adequate funding is not available, vehicle performs with relatively low maintenance costs, to maintain a healthy spare ratio.</a:t>
            </a:r>
            <a:endParaRPr lang="en-US" dirty="0"/>
          </a:p>
        </p:txBody>
      </p:sp>
      <p:sp>
        <p:nvSpPr>
          <p:cNvPr id="4" name="Slide Number Placeholder 3"/>
          <p:cNvSpPr>
            <a:spLocks noGrp="1"/>
          </p:cNvSpPr>
          <p:nvPr>
            <p:ph type="sldNum" sz="quarter" idx="10"/>
          </p:nvPr>
        </p:nvSpPr>
        <p:spPr/>
        <p:txBody>
          <a:bodyPr/>
          <a:lstStyle/>
          <a:p>
            <a:fld id="{46F43574-B8AE-493E-AE24-FA8CE72E7A03}" type="slidenum">
              <a:rPr lang="en-US" smtClean="0"/>
              <a:pPr/>
              <a:t>35</a:t>
            </a:fld>
            <a:endParaRPr lang="en-US" dirty="0"/>
          </a:p>
        </p:txBody>
      </p:sp>
    </p:spTree>
    <p:extLst>
      <p:ext uri="{BB962C8B-B14F-4D97-AF65-F5344CB8AC3E}">
        <p14:creationId xmlns:p14="http://schemas.microsoft.com/office/powerpoint/2010/main" xmlns="" val="4388459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Maintenance costs are an inevitable expense of</a:t>
            </a:r>
            <a:r>
              <a:rPr lang="en-US" baseline="0" dirty="0" smtClean="0"/>
              <a:t> operating a transit fleet. They arise from sources both internal and external. External factors are uncontrollable and can happen without warning, while internal factors arise from everyday as well as long term decisions. However, both can be planned for in minimizing maintenance costs. </a:t>
            </a:r>
            <a:endParaRPr lang="en-US" dirty="0" smtClean="0"/>
          </a:p>
          <a:p>
            <a:endParaRPr lang="en-US" dirty="0"/>
          </a:p>
        </p:txBody>
      </p:sp>
      <p:sp>
        <p:nvSpPr>
          <p:cNvPr id="4" name="Slide Number Placeholder 3"/>
          <p:cNvSpPr>
            <a:spLocks noGrp="1"/>
          </p:cNvSpPr>
          <p:nvPr>
            <p:ph type="sldNum" sz="quarter" idx="10"/>
          </p:nvPr>
        </p:nvSpPr>
        <p:spPr/>
        <p:txBody>
          <a:bodyPr/>
          <a:lstStyle/>
          <a:p>
            <a:fld id="{46F43574-B8AE-493E-AE24-FA8CE72E7A03}"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Regardless of whether</a:t>
            </a:r>
            <a:r>
              <a:rPr lang="en-US" baseline="0" dirty="0" smtClean="0"/>
              <a:t> vehicles are owned or leased, v</a:t>
            </a:r>
            <a:r>
              <a:rPr lang="en-US" dirty="0" smtClean="0"/>
              <a:t>ehicle maintenance is</a:t>
            </a:r>
            <a:r>
              <a:rPr lang="en-US" baseline="0" dirty="0" smtClean="0"/>
              <a:t> an unavoidable operating expense. But like other expenses maintenance costs can be managed and optimized to avoid waste when possible.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Urban agencies tend to spend more money on maintenance than rural agencies, which simply means that there is not one-size-fits-all plan to anticipating these costs.</a:t>
            </a:r>
          </a:p>
          <a:p>
            <a:endParaRPr lang="en-US" dirty="0"/>
          </a:p>
        </p:txBody>
      </p:sp>
      <p:sp>
        <p:nvSpPr>
          <p:cNvPr id="4" name="Slide Number Placeholder 3"/>
          <p:cNvSpPr>
            <a:spLocks noGrp="1"/>
          </p:cNvSpPr>
          <p:nvPr>
            <p:ph type="sldNum" sz="quarter" idx="10"/>
          </p:nvPr>
        </p:nvSpPr>
        <p:spPr/>
        <p:txBody>
          <a:bodyPr/>
          <a:lstStyle/>
          <a:p>
            <a:fld id="{46F43574-B8AE-493E-AE24-FA8CE72E7A03}" type="slidenum">
              <a:rPr lang="en-US" smtClean="0"/>
              <a:pPr/>
              <a:t>5</a:t>
            </a:fld>
            <a:endParaRPr lang="en-US" dirty="0"/>
          </a:p>
        </p:txBody>
      </p:sp>
    </p:spTree>
    <p:extLst>
      <p:ext uri="{BB962C8B-B14F-4D97-AF65-F5344CB8AC3E}">
        <p14:creationId xmlns:p14="http://schemas.microsoft.com/office/powerpoint/2010/main" xmlns="" val="11436040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Factors affecting these costs are either internal or external. Internal factors are ultimately controllable within the agency and should be optimized. External factors can not be controlled by an agency but should be prepared for by maintaining an adequate spares ratio.</a:t>
            </a:r>
            <a:endParaRPr lang="en-US" dirty="0" smtClean="0"/>
          </a:p>
          <a:p>
            <a:endParaRPr lang="en-US" dirty="0"/>
          </a:p>
        </p:txBody>
      </p:sp>
      <p:sp>
        <p:nvSpPr>
          <p:cNvPr id="4" name="Slide Number Placeholder 3"/>
          <p:cNvSpPr>
            <a:spLocks noGrp="1"/>
          </p:cNvSpPr>
          <p:nvPr>
            <p:ph type="sldNum" sz="quarter" idx="10"/>
          </p:nvPr>
        </p:nvSpPr>
        <p:spPr/>
        <p:txBody>
          <a:bodyPr/>
          <a:lstStyle/>
          <a:p>
            <a:fld id="{B3DE1F5E-8800-4D92-9E9D-44E077BC5C33}" type="slidenum">
              <a:rPr lang="en-US" smtClean="0"/>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Whether</a:t>
            </a:r>
            <a:r>
              <a:rPr lang="en-US" baseline="0" dirty="0" smtClean="0"/>
              <a:t> maintenance performed is handled internally or externally, the agency is having to spend dollars towards it which would go to other functions of operation. The table above shows operating costs for small-urban and rural transit agencies in the state from 2009 and 2011. The average over this 3-year period for maintenance is $22.3 million, which comes out to approximately 12-13% or their annual budgets.</a:t>
            </a:r>
            <a:endParaRPr lang="en-US" dirty="0"/>
          </a:p>
        </p:txBody>
      </p:sp>
      <p:sp>
        <p:nvSpPr>
          <p:cNvPr id="4" name="Slide Number Placeholder 3"/>
          <p:cNvSpPr>
            <a:spLocks noGrp="1"/>
          </p:cNvSpPr>
          <p:nvPr>
            <p:ph type="sldNum" sz="quarter" idx="10"/>
          </p:nvPr>
        </p:nvSpPr>
        <p:spPr/>
        <p:txBody>
          <a:bodyPr/>
          <a:lstStyle/>
          <a:p>
            <a:fld id="{B3DE1F5E-8800-4D92-9E9D-44E077BC5C33}" type="slidenum">
              <a:rPr lang="en-US" smtClean="0"/>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a:t>
            </a:r>
            <a:r>
              <a:rPr lang="en-US" baseline="0" dirty="0" smtClean="0"/>
              <a:t>will now look at currently maintenance practices being performed or perhaps overlooked by each agency. Please read each question described on the following slide and determine whether your agency is currently using the maintenance practice.</a:t>
            </a:r>
            <a:endParaRPr lang="en-US" dirty="0" smtClean="0"/>
          </a:p>
          <a:p>
            <a:endParaRPr lang="en-US" dirty="0"/>
          </a:p>
        </p:txBody>
      </p:sp>
      <p:sp>
        <p:nvSpPr>
          <p:cNvPr id="4" name="Slide Number Placeholder 3"/>
          <p:cNvSpPr>
            <a:spLocks noGrp="1"/>
          </p:cNvSpPr>
          <p:nvPr>
            <p:ph type="sldNum" sz="quarter" idx="10"/>
          </p:nvPr>
        </p:nvSpPr>
        <p:spPr/>
        <p:txBody>
          <a:bodyPr/>
          <a:lstStyle/>
          <a:p>
            <a:fld id="{46F43574-B8AE-493E-AE24-FA8CE72E7A03}" type="slidenum">
              <a:rPr lang="en-US" smtClean="0"/>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 participants the questions on the slide.</a:t>
            </a:r>
            <a:r>
              <a:rPr lang="en-US" baseline="0" dirty="0" smtClean="0"/>
              <a:t> </a:t>
            </a:r>
            <a:r>
              <a:rPr lang="en-US" b="1" baseline="0" dirty="0" smtClean="0"/>
              <a:t>Wait for responses.</a:t>
            </a:r>
          </a:p>
          <a:p>
            <a:endParaRPr lang="en-US" baseline="0" dirty="0" smtClean="0"/>
          </a:p>
          <a:p>
            <a:r>
              <a:rPr lang="en-US" baseline="0" dirty="0" smtClean="0"/>
              <a:t>All of these practices are different opportunities where a transit agency can save money on maintenance of their fleet.</a:t>
            </a:r>
          </a:p>
        </p:txBody>
      </p:sp>
      <p:sp>
        <p:nvSpPr>
          <p:cNvPr id="4" name="Slide Number Placeholder 3"/>
          <p:cNvSpPr>
            <a:spLocks noGrp="1"/>
          </p:cNvSpPr>
          <p:nvPr>
            <p:ph type="sldNum" sz="quarter" idx="10"/>
          </p:nvPr>
        </p:nvSpPr>
        <p:spPr/>
        <p:txBody>
          <a:bodyPr/>
          <a:lstStyle/>
          <a:p>
            <a:fld id="{46F43574-B8AE-493E-AE24-FA8CE72E7A03}" type="slidenum">
              <a:rPr lang="en-US" smtClean="0"/>
              <a:pPr/>
              <a:t>10</a:t>
            </a:fld>
            <a:endParaRPr lang="en-US" dirty="0"/>
          </a:p>
        </p:txBody>
      </p:sp>
    </p:spTree>
    <p:extLst>
      <p:ext uri="{BB962C8B-B14F-4D97-AF65-F5344CB8AC3E}">
        <p14:creationId xmlns:p14="http://schemas.microsoft.com/office/powerpoint/2010/main" xmlns="" val="33003205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3600"/>
            <a:ext cx="7772400" cy="1470025"/>
          </a:xfrm>
        </p:spPr>
        <p:txBody>
          <a:bodyPr/>
          <a:lstStyle>
            <a:lvl1pPr>
              <a:defRPr baseline="0"/>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Footer Placeholder 4"/>
          <p:cNvSpPr>
            <a:spLocks noGrp="1"/>
          </p:cNvSpPr>
          <p:nvPr>
            <p:ph type="ftr" sz="quarter" idx="11"/>
          </p:nvPr>
        </p:nvSpPr>
        <p:spPr/>
        <p:txBody>
          <a:bodyPr/>
          <a:lstStyle>
            <a:lvl1pPr>
              <a:defRPr>
                <a:solidFill>
                  <a:srgbClr val="2F5CB7"/>
                </a:solidFill>
              </a:defRPr>
            </a:lvl1pPr>
          </a:lstStyle>
          <a:p>
            <a:endParaRPr lang="en-US" dirty="0"/>
          </a:p>
        </p:txBody>
      </p:sp>
      <p:sp>
        <p:nvSpPr>
          <p:cNvPr id="7" name="Slide Number Placeholder 6"/>
          <p:cNvSpPr>
            <a:spLocks noGrp="1"/>
          </p:cNvSpPr>
          <p:nvPr>
            <p:ph type="sldNum" sz="quarter" idx="12"/>
          </p:nvPr>
        </p:nvSpPr>
        <p:spPr>
          <a:xfrm>
            <a:off x="6553200" y="6324600"/>
            <a:ext cx="2133600" cy="533400"/>
          </a:xfrm>
        </p:spPr>
        <p:txBody>
          <a:bodyPr vert="horz" lIns="91440" tIns="45720" rIns="91440" bIns="45720" rtlCol="0" anchor="ctr"/>
          <a:lstStyle>
            <a:lvl1pPr>
              <a:defRPr lang="en-US" smtClean="0"/>
            </a:lvl1pPr>
          </a:lstStyle>
          <a:p>
            <a:fld id="{91489DA3-285A-4BEE-BDE4-1CC715B7F894}"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lvl1pPr>
              <a:defRPr>
                <a:solidFill>
                  <a:srgbClr val="2F5CB7"/>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91489DA3-285A-4BEE-BDE4-1CC715B7F89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lvl1pPr>
              <a:defRPr>
                <a:solidFill>
                  <a:srgbClr val="2F5CB7"/>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91489DA3-285A-4BEE-BDE4-1CC715B7F894}"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lvl1pPr>
              <a:defRPr>
                <a:solidFill>
                  <a:srgbClr val="2F5CB7"/>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91489DA3-285A-4BEE-BDE4-1CC715B7F894}"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dirty="0" smtClean="0"/>
              <a:t>Draft 6/28/11</a:t>
            </a:r>
            <a:endParaRPr lang="en-US" dirty="0"/>
          </a:p>
        </p:txBody>
      </p:sp>
      <p:sp>
        <p:nvSpPr>
          <p:cNvPr id="6" name="Slide Number Placeholder 5"/>
          <p:cNvSpPr>
            <a:spLocks noGrp="1"/>
          </p:cNvSpPr>
          <p:nvPr>
            <p:ph type="sldNum" sz="quarter" idx="12"/>
          </p:nvPr>
        </p:nvSpPr>
        <p:spPr/>
        <p:txBody>
          <a:bodyPr/>
          <a:lstStyle/>
          <a:p>
            <a:fld id="{96BF065A-A182-413F-9B1E-FECC717C15CC}"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dirty="0" smtClean="0"/>
              <a:t>Draft 6/28/11</a:t>
            </a:r>
            <a:endParaRPr lang="en-US" dirty="0"/>
          </a:p>
        </p:txBody>
      </p:sp>
      <p:sp>
        <p:nvSpPr>
          <p:cNvPr id="6" name="Slide Number Placeholder 5"/>
          <p:cNvSpPr>
            <a:spLocks noGrp="1"/>
          </p:cNvSpPr>
          <p:nvPr>
            <p:ph type="sldNum" sz="quarter" idx="12"/>
          </p:nvPr>
        </p:nvSpPr>
        <p:spPr/>
        <p:txBody>
          <a:bodyPr/>
          <a:lstStyle/>
          <a:p>
            <a:fld id="{96BF065A-A182-413F-9B1E-FECC717C15CC}"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dirty="0" smtClean="0"/>
              <a:t>Draft 6/28/11</a:t>
            </a:r>
            <a:endParaRPr lang="en-US" dirty="0"/>
          </a:p>
        </p:txBody>
      </p:sp>
      <p:sp>
        <p:nvSpPr>
          <p:cNvPr id="6" name="Slide Number Placeholder 5"/>
          <p:cNvSpPr>
            <a:spLocks noGrp="1"/>
          </p:cNvSpPr>
          <p:nvPr>
            <p:ph type="sldNum" sz="quarter" idx="12"/>
          </p:nvPr>
        </p:nvSpPr>
        <p:spPr/>
        <p:txBody>
          <a:bodyPr/>
          <a:lstStyle/>
          <a:p>
            <a:fld id="{96BF065A-A182-413F-9B1E-FECC717C15CC}" type="slidenum">
              <a:rPr lang="en-US" smtClean="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dirty="0" smtClean="0"/>
              <a:t>Draft 6/28/11</a:t>
            </a:r>
            <a:endParaRPr lang="en-US" dirty="0"/>
          </a:p>
        </p:txBody>
      </p:sp>
      <p:sp>
        <p:nvSpPr>
          <p:cNvPr id="7" name="Slide Number Placeholder 6"/>
          <p:cNvSpPr>
            <a:spLocks noGrp="1"/>
          </p:cNvSpPr>
          <p:nvPr>
            <p:ph type="sldNum" sz="quarter" idx="12"/>
          </p:nvPr>
        </p:nvSpPr>
        <p:spPr/>
        <p:txBody>
          <a:bodyPr/>
          <a:lstStyle/>
          <a:p>
            <a:fld id="{96BF065A-A182-413F-9B1E-FECC717C15CC}" type="slidenum">
              <a:rPr lang="en-US" smtClean="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r>
              <a:rPr lang="en-US" dirty="0" smtClean="0"/>
              <a:t>Draft 6/28/11</a:t>
            </a:r>
            <a:endParaRPr lang="en-US" dirty="0"/>
          </a:p>
        </p:txBody>
      </p:sp>
      <p:sp>
        <p:nvSpPr>
          <p:cNvPr id="9" name="Slide Number Placeholder 8"/>
          <p:cNvSpPr>
            <a:spLocks noGrp="1"/>
          </p:cNvSpPr>
          <p:nvPr>
            <p:ph type="sldNum" sz="quarter" idx="12"/>
          </p:nvPr>
        </p:nvSpPr>
        <p:spPr/>
        <p:txBody>
          <a:bodyPr/>
          <a:lstStyle/>
          <a:p>
            <a:fld id="{96BF065A-A182-413F-9B1E-FECC717C15CC}" type="slidenum">
              <a:rPr lang="en-US" smtClean="0"/>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en-US" dirty="0" smtClean="0"/>
              <a:t>Draft 6/28/11</a:t>
            </a:r>
            <a:endParaRPr lang="en-US" dirty="0"/>
          </a:p>
        </p:txBody>
      </p:sp>
      <p:sp>
        <p:nvSpPr>
          <p:cNvPr id="5" name="Slide Number Placeholder 4"/>
          <p:cNvSpPr>
            <a:spLocks noGrp="1"/>
          </p:cNvSpPr>
          <p:nvPr>
            <p:ph type="sldNum" sz="quarter" idx="12"/>
          </p:nvPr>
        </p:nvSpPr>
        <p:spPr/>
        <p:txBody>
          <a:bodyPr/>
          <a:lstStyle/>
          <a:p>
            <a:fld id="{96BF065A-A182-413F-9B1E-FECC717C15CC}" type="slidenum">
              <a:rPr lang="en-US" smtClean="0"/>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r>
              <a:rPr lang="en-US" dirty="0" smtClean="0"/>
              <a:t>Draft 6/28/11</a:t>
            </a:r>
            <a:endParaRPr lang="en-US" dirty="0"/>
          </a:p>
        </p:txBody>
      </p:sp>
      <p:sp>
        <p:nvSpPr>
          <p:cNvPr id="4" name="Slide Number Placeholder 3"/>
          <p:cNvSpPr>
            <a:spLocks noGrp="1"/>
          </p:cNvSpPr>
          <p:nvPr>
            <p:ph type="sldNum" sz="quarter" idx="12"/>
          </p:nvPr>
        </p:nvSpPr>
        <p:spPr/>
        <p:txBody>
          <a:bodyPr/>
          <a:lstStyle/>
          <a:p>
            <a:fld id="{96BF065A-A182-413F-9B1E-FECC717C15C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kern="0" baseline="0"/>
            </a:lvl1pPr>
            <a:lvl2pPr>
              <a:defRPr kern="0" baseline="0"/>
            </a:lvl2pPr>
            <a:lvl3pPr>
              <a:defRPr kern="0" baseline="0"/>
            </a:lvl3pPr>
            <a:lvl4pPr>
              <a:defRPr kern="0" baseline="0"/>
            </a:lvl4pPr>
            <a:lvl5pPr>
              <a:defRPr kern="0" baseline="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lvl1pPr>
              <a:defRPr>
                <a:solidFill>
                  <a:srgbClr val="2F5CB7"/>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91489DA3-285A-4BEE-BDE4-1CC715B7F894}"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dirty="0" smtClean="0"/>
              <a:t>Draft 6/28/11</a:t>
            </a:r>
            <a:endParaRPr lang="en-US" dirty="0"/>
          </a:p>
        </p:txBody>
      </p:sp>
      <p:sp>
        <p:nvSpPr>
          <p:cNvPr id="7" name="Slide Number Placeholder 6"/>
          <p:cNvSpPr>
            <a:spLocks noGrp="1"/>
          </p:cNvSpPr>
          <p:nvPr>
            <p:ph type="sldNum" sz="quarter" idx="12"/>
          </p:nvPr>
        </p:nvSpPr>
        <p:spPr/>
        <p:txBody>
          <a:bodyPr/>
          <a:lstStyle/>
          <a:p>
            <a:fld id="{96BF065A-A182-413F-9B1E-FECC717C15CC}" type="slidenum">
              <a:rPr lang="en-US" smtClean="0"/>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dirty="0" smtClean="0"/>
              <a:t>Draft 6/28/11</a:t>
            </a:r>
            <a:endParaRPr lang="en-US" dirty="0"/>
          </a:p>
        </p:txBody>
      </p:sp>
      <p:sp>
        <p:nvSpPr>
          <p:cNvPr id="7" name="Slide Number Placeholder 6"/>
          <p:cNvSpPr>
            <a:spLocks noGrp="1"/>
          </p:cNvSpPr>
          <p:nvPr>
            <p:ph type="sldNum" sz="quarter" idx="12"/>
          </p:nvPr>
        </p:nvSpPr>
        <p:spPr/>
        <p:txBody>
          <a:bodyPr/>
          <a:lstStyle/>
          <a:p>
            <a:fld id="{96BF065A-A182-413F-9B1E-FECC717C15CC}" type="slidenum">
              <a:rPr lang="en-US" smtClean="0"/>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dirty="0" smtClean="0"/>
              <a:t>Draft 6/28/11</a:t>
            </a:r>
            <a:endParaRPr lang="en-US" dirty="0"/>
          </a:p>
        </p:txBody>
      </p:sp>
      <p:sp>
        <p:nvSpPr>
          <p:cNvPr id="6" name="Slide Number Placeholder 5"/>
          <p:cNvSpPr>
            <a:spLocks noGrp="1"/>
          </p:cNvSpPr>
          <p:nvPr>
            <p:ph type="sldNum" sz="quarter" idx="12"/>
          </p:nvPr>
        </p:nvSpPr>
        <p:spPr/>
        <p:txBody>
          <a:bodyPr/>
          <a:lstStyle/>
          <a:p>
            <a:fld id="{96BF065A-A182-413F-9B1E-FECC717C15CC}" type="slidenum">
              <a:rPr lang="en-US" smtClean="0"/>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dirty="0" smtClean="0"/>
              <a:t>Draft 6/28/11</a:t>
            </a:r>
            <a:endParaRPr lang="en-US" dirty="0"/>
          </a:p>
        </p:txBody>
      </p:sp>
      <p:sp>
        <p:nvSpPr>
          <p:cNvPr id="6" name="Slide Number Placeholder 5"/>
          <p:cNvSpPr>
            <a:spLocks noGrp="1"/>
          </p:cNvSpPr>
          <p:nvPr>
            <p:ph type="sldNum" sz="quarter" idx="12"/>
          </p:nvPr>
        </p:nvSpPr>
        <p:spPr/>
        <p:txBody>
          <a:bodyPr/>
          <a:lstStyle/>
          <a:p>
            <a:fld id="{96BF065A-A182-413F-9B1E-FECC717C15C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lvl1pPr>
              <a:defRPr>
                <a:solidFill>
                  <a:srgbClr val="2F5CB7"/>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91489DA3-285A-4BEE-BDE4-1CC715B7F894}"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lvl1pPr>
              <a:defRPr>
                <a:solidFill>
                  <a:srgbClr val="2F5CB7"/>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91489DA3-285A-4BEE-BDE4-1CC715B7F89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lvl1pPr>
              <a:defRPr>
                <a:solidFill>
                  <a:srgbClr val="2F5CB7"/>
                </a:solidFill>
              </a:defRPr>
            </a:lvl1pPr>
          </a:lstStyle>
          <a:p>
            <a:endParaRPr lang="en-US" dirty="0"/>
          </a:p>
        </p:txBody>
      </p:sp>
      <p:sp>
        <p:nvSpPr>
          <p:cNvPr id="9" name="Slide Number Placeholder 8"/>
          <p:cNvSpPr>
            <a:spLocks noGrp="1"/>
          </p:cNvSpPr>
          <p:nvPr>
            <p:ph type="sldNum" sz="quarter" idx="12"/>
          </p:nvPr>
        </p:nvSpPr>
        <p:spPr/>
        <p:txBody>
          <a:bodyPr/>
          <a:lstStyle>
            <a:lvl1pPr>
              <a:defRPr>
                <a:solidFill>
                  <a:schemeClr val="bg1"/>
                </a:solidFill>
              </a:defRPr>
            </a:lvl1pPr>
          </a:lstStyle>
          <a:p>
            <a:fld id="{91489DA3-285A-4BEE-BDE4-1CC715B7F894}"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lvl1pPr>
              <a:defRPr>
                <a:solidFill>
                  <a:srgbClr val="2F5CB7"/>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91489DA3-285A-4BEE-BDE4-1CC715B7F894}"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lvl1pPr>
              <a:defRPr>
                <a:solidFill>
                  <a:srgbClr val="2F5CB7"/>
                </a:solidFill>
              </a:defRPr>
            </a:lvl1pPr>
          </a:lstStyle>
          <a:p>
            <a:endParaRPr lang="en-US" dirty="0"/>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91489DA3-285A-4BEE-BDE4-1CC715B7F89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lvl1pPr>
              <a:defRPr>
                <a:solidFill>
                  <a:srgbClr val="2F5CB7"/>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91489DA3-285A-4BEE-BDE4-1CC715B7F89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lvl1pPr>
              <a:defRPr>
                <a:solidFill>
                  <a:srgbClr val="2F5CB7"/>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91489DA3-285A-4BEE-BDE4-1CC715B7F894}"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p:nvSpPr>
        <p:spPr>
          <a:xfrm>
            <a:off x="0" y="6324600"/>
            <a:ext cx="9144000" cy="533400"/>
          </a:xfrm>
          <a:prstGeom prst="rect">
            <a:avLst/>
          </a:prstGeom>
          <a:gradFill flip="none" rotWithShape="1">
            <a:gsLst>
              <a:gs pos="0">
                <a:srgbClr val="002060"/>
              </a:gs>
              <a:gs pos="39999">
                <a:srgbClr val="85C2FF"/>
              </a:gs>
              <a:gs pos="70000">
                <a:srgbClr val="C4D6EB"/>
              </a:gs>
              <a:gs pos="100000">
                <a:srgbClr val="FFEBFA"/>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latin typeface="Arial" pitchFamily="34" charset="0"/>
              <a:cs typeface="Arial" pitchFamily="34" charset="0"/>
            </a:endParaRPr>
          </a:p>
        </p:txBody>
      </p:sp>
      <p:sp>
        <p:nvSpPr>
          <p:cNvPr id="2" name="Title Placeholder 1"/>
          <p:cNvSpPr>
            <a:spLocks noGrp="1"/>
          </p:cNvSpPr>
          <p:nvPr>
            <p:ph type="title"/>
          </p:nvPr>
        </p:nvSpPr>
        <p:spPr>
          <a:xfrm>
            <a:off x="533400" y="152400"/>
            <a:ext cx="8153400" cy="1265238"/>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495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3124200" y="6324600"/>
            <a:ext cx="2895600" cy="533399"/>
          </a:xfrm>
          <a:prstGeom prst="rect">
            <a:avLst/>
          </a:prstGeom>
        </p:spPr>
        <p:txBody>
          <a:bodyPr vert="horz" lIns="91440" tIns="45720" rIns="91440" bIns="45720" rtlCol="0" anchor="ctr"/>
          <a:lstStyle>
            <a:lvl1pPr algn="ctr">
              <a:defRPr sz="1200" b="1" i="1">
                <a:solidFill>
                  <a:srgbClr val="2F5CB7"/>
                </a:solidFill>
              </a:defRPr>
            </a:lvl1pPr>
          </a:lstStyle>
          <a:p>
            <a:endParaRPr lang="en-US" dirty="0"/>
          </a:p>
        </p:txBody>
      </p:sp>
      <p:sp>
        <p:nvSpPr>
          <p:cNvPr id="24" name="Rectangle 23"/>
          <p:cNvSpPr/>
          <p:nvPr/>
        </p:nvSpPr>
        <p:spPr>
          <a:xfrm>
            <a:off x="0" y="0"/>
            <a:ext cx="9144000" cy="6858000"/>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5" name="Picture 24"/>
          <p:cNvPicPr>
            <a:picLocks noChangeAspect="1"/>
          </p:cNvPicPr>
          <p:nvPr/>
        </p:nvPicPr>
        <p:blipFill>
          <a:blip r:embed="rId14" cstate="print">
            <a:extLst>
              <a:ext uri="{28A0092B-C50C-407E-A947-70E740481C1C}">
                <a14:useLocalDpi xmlns:a14="http://schemas.microsoft.com/office/drawing/2010/main" xmlns="" val="0"/>
              </a:ext>
            </a:extLst>
          </a:blip>
          <a:stretch>
            <a:fillRect/>
          </a:stretch>
        </p:blipFill>
        <p:spPr>
          <a:xfrm>
            <a:off x="228600" y="6324600"/>
            <a:ext cx="1600200" cy="533400"/>
          </a:xfrm>
          <a:prstGeom prst="rect">
            <a:avLst/>
          </a:prstGeom>
          <a:effectLst>
            <a:outerShdw blurRad="50800" dist="38100" dir="10800000" algn="r" rotWithShape="0">
              <a:prstClr val="black">
                <a:alpha val="67000"/>
              </a:prstClr>
            </a:outerShdw>
          </a:effectLst>
        </p:spPr>
      </p:pic>
      <p:sp>
        <p:nvSpPr>
          <p:cNvPr id="14" name="Oval 13"/>
          <p:cNvSpPr/>
          <p:nvPr/>
        </p:nvSpPr>
        <p:spPr>
          <a:xfrm>
            <a:off x="8482584" y="6437376"/>
            <a:ext cx="320040" cy="32004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8382000" y="6324600"/>
            <a:ext cx="533400" cy="533400"/>
          </a:xfrm>
          <a:prstGeom prst="rect">
            <a:avLst/>
          </a:prstGeom>
        </p:spPr>
        <p:txBody>
          <a:bodyPr vert="horz" lIns="91440" tIns="45720" rIns="91440" bIns="45720" rtlCol="0" anchor="ctr"/>
          <a:lstStyle>
            <a:lvl1pPr algn="ctr">
              <a:defRPr sz="1200">
                <a:solidFill>
                  <a:schemeClr val="bg1"/>
                </a:solidFill>
              </a:defRPr>
            </a:lvl1pPr>
          </a:lstStyle>
          <a:p>
            <a:fld id="{91489DA3-285A-4BEE-BDE4-1CC715B7F894}" type="slidenum">
              <a:rPr lang="en-US" smtClean="0"/>
              <a:pPr/>
              <a:t>‹#›</a:t>
            </a:fld>
            <a:endParaRPr lang="en-US" dirty="0"/>
          </a:p>
        </p:txBody>
      </p:sp>
      <p:cxnSp>
        <p:nvCxnSpPr>
          <p:cNvPr id="26" name="Straight Connector 25"/>
          <p:cNvCxnSpPr>
            <a:endCxn id="14" idx="3"/>
          </p:cNvCxnSpPr>
          <p:nvPr/>
        </p:nvCxnSpPr>
        <p:spPr>
          <a:xfrm>
            <a:off x="1977003" y="6710547"/>
            <a:ext cx="6552450" cy="0"/>
          </a:xfrm>
          <a:prstGeom prst="line">
            <a:avLst/>
          </a:prstGeom>
          <a:ln w="38100">
            <a:gradFill flip="none" rotWithShape="1">
              <a:gsLst>
                <a:gs pos="60000">
                  <a:srgbClr val="FF767D"/>
                </a:gs>
                <a:gs pos="0">
                  <a:srgbClr val="FF0000"/>
                </a:gs>
                <a:gs pos="100000">
                  <a:srgbClr val="FFEBFA">
                    <a:alpha val="0"/>
                  </a:srgbClr>
                </a:gs>
              </a:gsLst>
              <a:lin ang="10800000" scaled="1"/>
              <a:tileRect/>
            </a:gradFill>
            <a:prstDash val="sysDot"/>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152400" y="152400"/>
            <a:ext cx="304800" cy="457200"/>
          </a:xfrm>
          <a:prstGeom prst="rect">
            <a:avLst/>
          </a:prstGeom>
          <a:solidFill>
            <a:srgbClr val="2F5C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152400" y="685800"/>
            <a:ext cx="304800" cy="762000"/>
          </a:xfrm>
          <a:prstGeom prst="rect">
            <a:avLst/>
          </a:prstGeom>
          <a:gradFill flip="none" rotWithShape="1">
            <a:gsLst>
              <a:gs pos="0">
                <a:srgbClr val="2F5CB7">
                  <a:tint val="66000"/>
                  <a:satMod val="160000"/>
                </a:srgbClr>
              </a:gs>
              <a:gs pos="50000">
                <a:srgbClr val="2F5CB7">
                  <a:tint val="44500"/>
                  <a:satMod val="160000"/>
                </a:srgbClr>
              </a:gs>
              <a:gs pos="100000">
                <a:srgbClr val="2F5CB7">
                  <a:tint val="23500"/>
                  <a:satMod val="16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Clr>
          <a:srgbClr val="19447E"/>
        </a:buClr>
        <a:buSzPct val="125000"/>
        <a:buFont typeface="Wingdings" pitchFamily="2" charset="2"/>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5C0024"/>
        </a:buClr>
        <a:buSzPct val="125000"/>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678250"/>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5C0024"/>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4B8992"/>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Draft 6/28/11</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BF065A-A182-413F-9B1E-FECC717C15C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package" Target="../embeddings/Microsoft_Excel_Worksheet2.xlsx"/></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comments" Target="../comments/commen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package" Target="../embeddings/Microsoft_Excel_Worksheet1.xlsx"/></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SCN1629.JPG"/>
          <p:cNvPicPr>
            <a:picLocks noChangeAspect="1"/>
          </p:cNvPicPr>
          <p:nvPr/>
        </p:nvPicPr>
        <p:blipFill>
          <a:blip r:embed="rId3" cstate="print"/>
          <a:stretch>
            <a:fillRect/>
          </a:stretch>
        </p:blipFill>
        <p:spPr>
          <a:xfrm>
            <a:off x="762000" y="381000"/>
            <a:ext cx="7670800" cy="5753100"/>
          </a:xfrm>
          <a:prstGeom prst="rect">
            <a:avLst/>
          </a:prstGeom>
        </p:spPr>
      </p:pic>
      <p:sp>
        <p:nvSpPr>
          <p:cNvPr id="2" name="Title 1"/>
          <p:cNvSpPr>
            <a:spLocks noGrp="1"/>
          </p:cNvSpPr>
          <p:nvPr>
            <p:ph type="ctrTitle"/>
          </p:nvPr>
        </p:nvSpPr>
        <p:spPr>
          <a:xfrm>
            <a:off x="723900" y="228600"/>
            <a:ext cx="7772400" cy="1470025"/>
          </a:xfrm>
          <a:solidFill>
            <a:schemeClr val="bg1"/>
          </a:solidFill>
        </p:spPr>
        <p:txBody>
          <a:bodyPr/>
          <a:lstStyle/>
          <a:p>
            <a:r>
              <a:rPr lang="en-US" b="1" dirty="0" smtClean="0"/>
              <a:t>Maintenance: Vehicles and State of Good Repair</a:t>
            </a:r>
            <a:endParaRPr lang="en-US" b="1" dirty="0"/>
          </a:p>
        </p:txBody>
      </p:sp>
    </p:spTree>
    <p:extLst>
      <p:ext uri="{BB962C8B-B14F-4D97-AF65-F5344CB8AC3E}">
        <p14:creationId xmlns:p14="http://schemas.microsoft.com/office/powerpoint/2010/main" xmlns="" val="25818489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Maintenance Practices</a:t>
            </a:r>
            <a:endParaRPr lang="en-US" dirty="0"/>
          </a:p>
        </p:txBody>
      </p:sp>
      <p:sp>
        <p:nvSpPr>
          <p:cNvPr id="3" name="Content Placeholder 2"/>
          <p:cNvSpPr>
            <a:spLocks noGrp="1"/>
          </p:cNvSpPr>
          <p:nvPr>
            <p:ph idx="1"/>
          </p:nvPr>
        </p:nvSpPr>
        <p:spPr>
          <a:xfrm>
            <a:off x="457200" y="1295400"/>
            <a:ext cx="4114800" cy="4800600"/>
          </a:xfrm>
        </p:spPr>
        <p:txBody>
          <a:bodyPr>
            <a:noAutofit/>
          </a:bodyPr>
          <a:lstStyle/>
          <a:p>
            <a:r>
              <a:rPr lang="en-US" sz="1800" dirty="0" smtClean="0"/>
              <a:t>Do you benchmark maintenance performance against other peer operators?</a:t>
            </a:r>
          </a:p>
          <a:p>
            <a:r>
              <a:rPr lang="en-US" sz="1800" dirty="0" smtClean="0"/>
              <a:t>Do you track the number of road calls made for your vehicles by vehicle and type of issue?</a:t>
            </a:r>
          </a:p>
          <a:p>
            <a:r>
              <a:rPr lang="en-US" sz="1800" dirty="0" smtClean="0"/>
              <a:t>Do you periodically adjust your maintenance program due to performance or other issues?</a:t>
            </a:r>
          </a:p>
          <a:p>
            <a:r>
              <a:rPr lang="en-US" sz="1800" dirty="0" smtClean="0"/>
              <a:t>Do you have an annual vehicle replacement plan?</a:t>
            </a:r>
          </a:p>
          <a:p>
            <a:r>
              <a:rPr lang="en-US" sz="1800" dirty="0" smtClean="0"/>
              <a:t>Do you have a spare vehicles ratio of at least 10 percent?</a:t>
            </a:r>
          </a:p>
          <a:p>
            <a:r>
              <a:rPr lang="en-US" sz="1800" dirty="0" smtClean="0"/>
              <a:t>Do you maintain vehicle equipment according to recommended preventive maintenance schedules?</a:t>
            </a:r>
            <a:endParaRPr lang="en-US" sz="1800" dirty="0"/>
          </a:p>
        </p:txBody>
      </p:sp>
      <p:sp>
        <p:nvSpPr>
          <p:cNvPr id="4" name="Content Placeholder 2"/>
          <p:cNvSpPr txBox="1">
            <a:spLocks/>
          </p:cNvSpPr>
          <p:nvPr/>
        </p:nvSpPr>
        <p:spPr>
          <a:xfrm>
            <a:off x="4572000" y="1295400"/>
            <a:ext cx="4114800" cy="4800600"/>
          </a:xfrm>
          <a:prstGeom prst="rect">
            <a:avLst/>
          </a:prstGeom>
        </p:spPr>
        <p:txBody>
          <a:bodyPr vert="horz" lIns="91440" tIns="45720" rIns="91440" bIns="45720" rtlCol="0">
            <a:noAutofit/>
          </a:bodyPr>
          <a:lstStyle/>
          <a:p>
            <a:pPr marL="342900" lvl="0" indent="-342900">
              <a:spcBef>
                <a:spcPct val="20000"/>
              </a:spcBef>
              <a:buClr>
                <a:srgbClr val="19447E"/>
              </a:buClr>
              <a:buSzPct val="125000"/>
              <a:buFont typeface="Wingdings" pitchFamily="2" charset="2"/>
              <a:buChar char="§"/>
            </a:pPr>
            <a:r>
              <a:rPr lang="en-US" dirty="0" smtClean="0"/>
              <a:t>Do you maintain a clear record</a:t>
            </a:r>
            <a:br>
              <a:rPr lang="en-US" dirty="0" smtClean="0"/>
            </a:br>
            <a:r>
              <a:rPr lang="en-US" dirty="0" smtClean="0"/>
              <a:t>(e.g., spreadsheet) of all</a:t>
            </a:r>
            <a:br>
              <a:rPr lang="en-US" dirty="0" smtClean="0"/>
            </a:br>
            <a:r>
              <a:rPr lang="en-US" dirty="0" smtClean="0"/>
              <a:t>vehicle-related data and</a:t>
            </a:r>
            <a:br>
              <a:rPr lang="en-US" dirty="0" smtClean="0"/>
            </a:br>
            <a:r>
              <a:rPr lang="en-US" dirty="0" smtClean="0"/>
              <a:t>maintenance activity?</a:t>
            </a:r>
          </a:p>
          <a:p>
            <a:pPr marL="342900" lvl="0" indent="-342900">
              <a:spcBef>
                <a:spcPct val="20000"/>
              </a:spcBef>
              <a:buClr>
                <a:srgbClr val="19447E"/>
              </a:buClr>
              <a:buSzPct val="125000"/>
              <a:buFont typeface="Wingdings" pitchFamily="2" charset="2"/>
              <a:buChar char="§"/>
            </a:pPr>
            <a:r>
              <a:rPr lang="en-US" dirty="0" smtClean="0"/>
              <a:t>Do you routinely conduct spot inspections of vehicle cleanliness and operation?</a:t>
            </a:r>
          </a:p>
          <a:p>
            <a:pPr marL="342900" lvl="0" indent="-342900">
              <a:spcBef>
                <a:spcPct val="20000"/>
              </a:spcBef>
              <a:buClr>
                <a:srgbClr val="19447E"/>
              </a:buClr>
              <a:buSzPct val="125000"/>
              <a:buFont typeface="Wingdings" pitchFamily="2" charset="2"/>
              <a:buChar char="§"/>
            </a:pPr>
            <a:r>
              <a:rPr lang="en-US" dirty="0" smtClean="0"/>
              <a:t>Do you monitor the performance of systems (e.g., exhaust system) for compliance with noise specifications?</a:t>
            </a:r>
          </a:p>
          <a:p>
            <a:pPr marL="342900" lvl="0" indent="-342900">
              <a:spcBef>
                <a:spcPct val="20000"/>
              </a:spcBef>
              <a:buClr>
                <a:srgbClr val="19447E"/>
              </a:buClr>
              <a:buSzPct val="125000"/>
              <a:buFont typeface="Wingdings" pitchFamily="2" charset="2"/>
              <a:buChar char="§"/>
            </a:pPr>
            <a:r>
              <a:rPr lang="en-US" dirty="0" smtClean="0"/>
              <a:t>If contracted, is your maintenance provider contractually bound to adhere to preventive maintenance standards?</a:t>
            </a:r>
          </a:p>
        </p:txBody>
      </p:sp>
    </p:spTree>
    <p:extLst>
      <p:ext uri="{BB962C8B-B14F-4D97-AF65-F5344CB8AC3E}">
        <p14:creationId xmlns:p14="http://schemas.microsoft.com/office/powerpoint/2010/main" xmlns="" val="33022644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Gather and Use Information to Manage Maintenance Costs</a:t>
            </a:r>
            <a:endParaRPr lang="en-US" dirty="0"/>
          </a:p>
        </p:txBody>
      </p:sp>
      <p:sp>
        <p:nvSpPr>
          <p:cNvPr id="5" name="Text Placeholder 4"/>
          <p:cNvSpPr>
            <a:spLocks noGrp="1"/>
          </p:cNvSpPr>
          <p:nvPr>
            <p:ph type="body" idx="1"/>
          </p:nvPr>
        </p:nvSpPr>
        <p:spPr/>
        <p:txBody>
          <a:bodyPr/>
          <a:lstStyle/>
          <a:p>
            <a:r>
              <a:rPr lang="en-US" dirty="0" smtClean="0"/>
              <a:t>Lesson 3. Maintenance: Vehicles and State of Good Repair</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Gather and Use Information to Manage Maintenance Costs</a:t>
            </a:r>
            <a:endParaRPr lang="en-US" dirty="0"/>
          </a:p>
        </p:txBody>
      </p:sp>
      <p:sp>
        <p:nvSpPr>
          <p:cNvPr id="3" name="Content Placeholder 2"/>
          <p:cNvSpPr>
            <a:spLocks noGrp="1"/>
          </p:cNvSpPr>
          <p:nvPr>
            <p:ph idx="1"/>
          </p:nvPr>
        </p:nvSpPr>
        <p:spPr/>
        <p:txBody>
          <a:bodyPr/>
          <a:lstStyle/>
          <a:p>
            <a:r>
              <a:rPr lang="en-US" dirty="0" smtClean="0"/>
              <a:t>Can be done either through paper records, spreadsheet files, or more advanced tracking software</a:t>
            </a:r>
          </a:p>
          <a:p>
            <a:r>
              <a:rPr lang="en-US" dirty="0" smtClean="0"/>
              <a:t>Determine your fleet condition by keeping an asset inventory with all notable data</a:t>
            </a:r>
          </a:p>
          <a:p>
            <a:r>
              <a:rPr lang="en-US" dirty="0" smtClean="0"/>
              <a:t>Both revenue and non-revenue vehicles should be included</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Capturing Data</a:t>
            </a:r>
            <a:endParaRPr lang="en-US" dirty="0"/>
          </a:p>
        </p:txBody>
      </p:sp>
      <p:sp>
        <p:nvSpPr>
          <p:cNvPr id="3" name="Content Placeholder 2"/>
          <p:cNvSpPr>
            <a:spLocks noGrp="1"/>
          </p:cNvSpPr>
          <p:nvPr>
            <p:ph idx="1"/>
          </p:nvPr>
        </p:nvSpPr>
        <p:spPr/>
        <p:txBody>
          <a:bodyPr>
            <a:normAutofit fontScale="92500" lnSpcReduction="10000"/>
          </a:bodyPr>
          <a:lstStyle/>
          <a:p>
            <a:r>
              <a:rPr lang="en-US" i="1" dirty="0" smtClean="0"/>
              <a:t>Vehicle Unit Number</a:t>
            </a:r>
            <a:r>
              <a:rPr lang="en-US" dirty="0" smtClean="0"/>
              <a:t>: M</a:t>
            </a:r>
            <a:r>
              <a:rPr lang="en-US" dirty="0" smtClean="0">
                <a:ea typeface="Calibri"/>
                <a:cs typeface="Calibri"/>
              </a:rPr>
              <a:t>akes the vehicle easily identifiable without having to use the VIN</a:t>
            </a:r>
            <a:endParaRPr lang="en-US" dirty="0" smtClean="0"/>
          </a:p>
          <a:p>
            <a:r>
              <a:rPr lang="en-US" i="1" dirty="0" smtClean="0"/>
              <a:t>Year Model</a:t>
            </a:r>
            <a:r>
              <a:rPr lang="en-US" dirty="0" smtClean="0"/>
              <a:t>: A</a:t>
            </a:r>
            <a:r>
              <a:rPr lang="en-US" dirty="0" smtClean="0">
                <a:ea typeface="Calibri"/>
                <a:cs typeface="Calibri"/>
              </a:rPr>
              <a:t>llows you to keep track of the vehicle’s age</a:t>
            </a:r>
            <a:endParaRPr lang="en-US" dirty="0" smtClean="0"/>
          </a:p>
          <a:p>
            <a:r>
              <a:rPr lang="en-US" i="1" dirty="0" smtClean="0"/>
              <a:t>Vehicle Make/Model</a:t>
            </a:r>
            <a:r>
              <a:rPr lang="en-US" dirty="0" smtClean="0"/>
              <a:t>: H</a:t>
            </a:r>
            <a:r>
              <a:rPr lang="en-US" dirty="0" smtClean="0">
                <a:ea typeface="Calibri"/>
                <a:cs typeface="Calibri"/>
              </a:rPr>
              <a:t>elps in quickly identifying vehicles</a:t>
            </a:r>
            <a:endParaRPr lang="en-US" dirty="0" smtClean="0"/>
          </a:p>
          <a:p>
            <a:r>
              <a:rPr lang="en-US" i="1" dirty="0" smtClean="0"/>
              <a:t>License Plate</a:t>
            </a:r>
            <a:r>
              <a:rPr lang="en-US" dirty="0" smtClean="0"/>
              <a:t>: Another quick identifier</a:t>
            </a:r>
          </a:p>
          <a:p>
            <a:r>
              <a:rPr lang="en-US" i="1" dirty="0" smtClean="0"/>
              <a:t>VIN</a:t>
            </a:r>
            <a:r>
              <a:rPr lang="en-US" dirty="0" smtClean="0"/>
              <a:t>: S</a:t>
            </a:r>
            <a:r>
              <a:rPr lang="en-US" dirty="0" smtClean="0">
                <a:ea typeface="Calibri"/>
                <a:cs typeface="Calibri"/>
              </a:rPr>
              <a:t>tays with the vehicle throughout its life</a:t>
            </a:r>
            <a:endParaRPr lang="en-US" dirty="0" smtClean="0"/>
          </a:p>
          <a:p>
            <a:r>
              <a:rPr lang="en-US" i="1" dirty="0" smtClean="0"/>
              <a:t>Number of Seats</a:t>
            </a:r>
            <a:r>
              <a:rPr lang="en-US" dirty="0" smtClean="0"/>
              <a:t>: A</a:t>
            </a:r>
            <a:r>
              <a:rPr lang="en-US" dirty="0" smtClean="0">
                <a:ea typeface="Calibri"/>
                <a:cs typeface="Calibri"/>
              </a:rPr>
              <a:t>ssess fleet mix and capacity</a:t>
            </a:r>
            <a:endParaRPr lang="en-US"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Capturing Data</a:t>
            </a:r>
            <a:endParaRPr lang="en-US" dirty="0"/>
          </a:p>
        </p:txBody>
      </p:sp>
      <p:sp>
        <p:nvSpPr>
          <p:cNvPr id="3" name="Content Placeholder 2"/>
          <p:cNvSpPr>
            <a:spLocks noGrp="1"/>
          </p:cNvSpPr>
          <p:nvPr>
            <p:ph idx="1"/>
          </p:nvPr>
        </p:nvSpPr>
        <p:spPr/>
        <p:txBody>
          <a:bodyPr>
            <a:normAutofit lnSpcReduction="10000"/>
          </a:bodyPr>
          <a:lstStyle/>
          <a:p>
            <a:r>
              <a:rPr lang="en-US" i="1" dirty="0" smtClean="0"/>
              <a:t>Vehicle Length</a:t>
            </a:r>
            <a:r>
              <a:rPr lang="en-US" dirty="0" smtClean="0"/>
              <a:t>: U</a:t>
            </a:r>
            <a:r>
              <a:rPr lang="en-US" dirty="0" smtClean="0">
                <a:ea typeface="Calibri"/>
                <a:cs typeface="Calibri"/>
              </a:rPr>
              <a:t>seful in assessing fleet mix</a:t>
            </a:r>
            <a:endParaRPr lang="en-US" dirty="0" smtClean="0"/>
          </a:p>
          <a:p>
            <a:r>
              <a:rPr lang="en-US" i="1" dirty="0" smtClean="0"/>
              <a:t>Vehicle In-Service Date</a:t>
            </a:r>
            <a:r>
              <a:rPr lang="en-US" dirty="0" smtClean="0"/>
              <a:t>: H</a:t>
            </a:r>
            <a:r>
              <a:rPr lang="en-US" dirty="0" smtClean="0">
                <a:ea typeface="Calibri"/>
                <a:cs typeface="Calibri"/>
              </a:rPr>
              <a:t>elps determine when the vehicle’s useful life will end</a:t>
            </a:r>
            <a:endParaRPr lang="en-US" dirty="0" smtClean="0"/>
          </a:p>
          <a:p>
            <a:r>
              <a:rPr lang="en-US" i="1" dirty="0" smtClean="0"/>
              <a:t>Vehicle Condition</a:t>
            </a:r>
            <a:r>
              <a:rPr lang="en-US" dirty="0" smtClean="0"/>
              <a:t>: B</a:t>
            </a:r>
            <a:r>
              <a:rPr lang="en-US" dirty="0" smtClean="0">
                <a:ea typeface="Calibri"/>
                <a:cs typeface="Calibri"/>
              </a:rPr>
              <a:t>ased on criteria defined by your agency</a:t>
            </a:r>
            <a:endParaRPr lang="en-US" dirty="0" smtClean="0"/>
          </a:p>
          <a:p>
            <a:r>
              <a:rPr lang="en-US" i="1" dirty="0" smtClean="0"/>
              <a:t>Revenue/Non-Revenue</a:t>
            </a:r>
            <a:r>
              <a:rPr lang="en-US" dirty="0" smtClean="0"/>
              <a:t>: Separate support vehicles from service vehicles</a:t>
            </a:r>
          </a:p>
          <a:p>
            <a:r>
              <a:rPr lang="en-US" i="1" dirty="0" smtClean="0"/>
              <a:t>In-Service/Out-of-Service</a:t>
            </a:r>
            <a:r>
              <a:rPr lang="en-US" dirty="0" smtClean="0"/>
              <a:t>: Helps you judge your existing fleet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Networking Databases </a:t>
            </a:r>
            <a:br>
              <a:rPr lang="en-US" dirty="0" smtClean="0"/>
            </a:br>
            <a:r>
              <a:rPr lang="en-US" dirty="0" smtClean="0"/>
              <a:t>Is a Good Idea</a:t>
            </a:r>
            <a:endParaRPr lang="en-US" dirty="0"/>
          </a:p>
        </p:txBody>
      </p:sp>
      <p:sp>
        <p:nvSpPr>
          <p:cNvPr id="22530" name="Rectangle 2"/>
          <p:cNvSpPr>
            <a:spLocks noChangeArrowheads="1"/>
          </p:cNvSpPr>
          <p:nvPr/>
        </p:nvSpPr>
        <p:spPr bwMode="auto">
          <a:xfrm>
            <a:off x="381000" y="1447800"/>
            <a:ext cx="83820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T</a:t>
            </a:r>
            <a:r>
              <a:rPr kumimoji="0" lang="en-US" sz="1600" b="1" i="0" u="none" strike="noStrike" cap="none" normalizeH="0" baseline="0" dirty="0" smtClean="0" bmk="">
                <a:ln>
                  <a:noFill/>
                </a:ln>
                <a:solidFill>
                  <a:schemeClr val="tx1"/>
                </a:solidFill>
                <a:effectLst/>
                <a:latin typeface="Calibri" pitchFamily="34" charset="0"/>
                <a:ea typeface="Times New Roman" pitchFamily="18" charset="0"/>
                <a:cs typeface="Calibri" pitchFamily="34" charset="0"/>
              </a:rPr>
              <a:t>able 4-3. Excerpt from Public Transit Services Asset Inventory Database.</a:t>
            </a:r>
            <a:endParaRPr kumimoji="0" lang="en-US" sz="1600" b="0" i="0" u="none" strike="noStrike" cap="none" normalizeH="0" baseline="0" dirty="0" smtClean="0">
              <a:ln>
                <a:noFill/>
              </a:ln>
              <a:solidFill>
                <a:schemeClr val="tx1"/>
              </a:solidFill>
              <a:effectLst/>
              <a:latin typeface="Arial" pitchFamily="34" charset="0"/>
            </a:endParaRPr>
          </a:p>
        </p:txBody>
      </p:sp>
      <p:graphicFrame>
        <p:nvGraphicFramePr>
          <p:cNvPr id="22529" name="Object 1"/>
          <p:cNvGraphicFramePr>
            <a:graphicFrameLocks noChangeAspect="1"/>
          </p:cNvGraphicFramePr>
          <p:nvPr/>
        </p:nvGraphicFramePr>
        <p:xfrm>
          <a:off x="381000" y="1905000"/>
          <a:ext cx="8429469" cy="4267200"/>
        </p:xfrm>
        <a:graphic>
          <a:graphicData uri="http://schemas.openxmlformats.org/presentationml/2006/ole">
            <p:oleObj spid="_x0000_s2071" name="Worksheet" r:id="rId4" imgW="5074975" imgH="2583402" progId="Excel.Sheet.12">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Vehicle Inspection Practices and Data</a:t>
            </a:r>
          </a:p>
        </p:txBody>
      </p:sp>
      <p:sp>
        <p:nvSpPr>
          <p:cNvPr id="3" name="Content Placeholder 2"/>
          <p:cNvSpPr>
            <a:spLocks noGrp="1"/>
          </p:cNvSpPr>
          <p:nvPr>
            <p:ph idx="1"/>
          </p:nvPr>
        </p:nvSpPr>
        <p:spPr/>
        <p:txBody>
          <a:bodyPr/>
          <a:lstStyle/>
          <a:p>
            <a:r>
              <a:rPr lang="en-US" dirty="0" smtClean="0"/>
              <a:t>Vehicles should be inspected before and after each trip</a:t>
            </a:r>
          </a:p>
          <a:p>
            <a:r>
              <a:rPr lang="en-US" dirty="0" smtClean="0"/>
              <a:t>Should a problem become apparent, operators or maintenance managers must make them known</a:t>
            </a:r>
          </a:p>
          <a:p>
            <a:r>
              <a:rPr lang="en-US" dirty="0" smtClean="0"/>
              <a:t>Vehicle condition can also be recorded in the asset-inventory database or one of its own</a:t>
            </a:r>
          </a:p>
          <a:p>
            <a:r>
              <a:rPr lang="en-US" dirty="0" smtClean="0"/>
              <a:t>Mileage-based inspections are also critical</a:t>
            </a:r>
          </a:p>
          <a:p>
            <a:pPr>
              <a:buNone/>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Tracking Road Calls &amp; Vehicle Failures</a:t>
            </a:r>
          </a:p>
        </p:txBody>
      </p:sp>
      <p:sp>
        <p:nvSpPr>
          <p:cNvPr id="3" name="Content Placeholder 2"/>
          <p:cNvSpPr>
            <a:spLocks noGrp="1"/>
          </p:cNvSpPr>
          <p:nvPr>
            <p:ph idx="1"/>
          </p:nvPr>
        </p:nvSpPr>
        <p:spPr/>
        <p:txBody>
          <a:bodyPr/>
          <a:lstStyle/>
          <a:p>
            <a:r>
              <a:rPr lang="en-US" dirty="0" smtClean="0"/>
              <a:t>Road calls can also be an indication of declining vehicle performance</a:t>
            </a:r>
          </a:p>
          <a:p>
            <a:endParaRPr lang="en-US" dirty="0" smtClean="0"/>
          </a:p>
          <a:p>
            <a:r>
              <a:rPr lang="en-US" dirty="0" smtClean="0"/>
              <a:t>Monitor numbers over specified mile intervals</a:t>
            </a:r>
          </a:p>
          <a:p>
            <a:endParaRPr lang="en-US" dirty="0" smtClean="0"/>
          </a:p>
          <a:p>
            <a:r>
              <a:rPr lang="en-US" dirty="0" smtClean="0"/>
              <a:t>Calculating the number of miles between vehicle failures can indicate larger problems</a:t>
            </a:r>
          </a:p>
          <a:p>
            <a:pPr>
              <a:buNone/>
            </a:pP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Repairs by Cost Type</a:t>
            </a:r>
            <a:endParaRPr lang="en-US" dirty="0"/>
          </a:p>
        </p:txBody>
      </p:sp>
      <p:sp>
        <p:nvSpPr>
          <p:cNvPr id="3" name="Content Placeholder 2"/>
          <p:cNvSpPr>
            <a:spLocks noGrp="1"/>
          </p:cNvSpPr>
          <p:nvPr>
            <p:ph idx="1"/>
          </p:nvPr>
        </p:nvSpPr>
        <p:spPr/>
        <p:txBody>
          <a:bodyPr/>
          <a:lstStyle/>
          <a:p>
            <a:r>
              <a:rPr lang="en-US" dirty="0" smtClean="0"/>
              <a:t>Revenue Vehicle Mechanical Failures vs.</a:t>
            </a:r>
            <a:br>
              <a:rPr lang="en-US" dirty="0" smtClean="0"/>
            </a:br>
            <a:r>
              <a:rPr lang="en-US" dirty="0" smtClean="0"/>
              <a:t>Other Mechanical Failures</a:t>
            </a:r>
          </a:p>
          <a:p>
            <a:endParaRPr lang="en-US" dirty="0" smtClean="0"/>
          </a:p>
          <a:p>
            <a:r>
              <a:rPr lang="en-US" dirty="0" smtClean="0"/>
              <a:t>Provides a better snapshot than overall maintenance cost</a:t>
            </a:r>
          </a:p>
          <a:p>
            <a:endParaRPr lang="en-US" dirty="0" smtClean="0"/>
          </a:p>
          <a:p>
            <a:r>
              <a:rPr lang="en-US" dirty="0" smtClean="0"/>
              <a:t>More serious repairs such as engine failures are greater factors</a:t>
            </a:r>
          </a:p>
          <a:p>
            <a:endParaRPr lang="en-US" dirty="0" smtClean="0"/>
          </a:p>
        </p:txBody>
      </p:sp>
    </p:spTree>
    <p:extLst>
      <p:ext uri="{BB962C8B-B14F-4D97-AF65-F5344CB8AC3E}">
        <p14:creationId xmlns:p14="http://schemas.microsoft.com/office/powerpoint/2010/main" xmlns="" val="16962497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PTN-128 and Vehicle Maintenance</a:t>
            </a:r>
            <a:endParaRPr lang="en-US" dirty="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66800" y="1371600"/>
            <a:ext cx="7077075" cy="484746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8379753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idx="1"/>
          </p:nvPr>
        </p:nvSpPr>
        <p:spPr>
          <a:xfrm>
            <a:off x="304800" y="1600200"/>
            <a:ext cx="8610600" cy="4525963"/>
          </a:xfrm>
        </p:spPr>
        <p:txBody>
          <a:bodyPr>
            <a:noAutofit/>
          </a:bodyPr>
          <a:lstStyle/>
          <a:p>
            <a:pPr marL="0" lvl="0" indent="0">
              <a:buNone/>
            </a:pPr>
            <a:r>
              <a:rPr lang="en-US" sz="2800" dirty="0" smtClean="0"/>
              <a:t>At the end of this lesson you will be able to:</a:t>
            </a:r>
          </a:p>
          <a:p>
            <a:pPr lvl="0"/>
            <a:r>
              <a:rPr lang="en-US" sz="2800" dirty="0" smtClean="0"/>
              <a:t>Implement proper vehicle database practices</a:t>
            </a:r>
          </a:p>
          <a:p>
            <a:pPr lvl="0"/>
            <a:r>
              <a:rPr lang="en-US" sz="2800" dirty="0" smtClean="0"/>
              <a:t>Identify minimum service-life standards and</a:t>
            </a:r>
            <a:br>
              <a:rPr lang="en-US" sz="2800" dirty="0" smtClean="0"/>
            </a:br>
            <a:r>
              <a:rPr lang="en-US" sz="2800" dirty="0" smtClean="0"/>
              <a:t>vehicle retirement points</a:t>
            </a:r>
          </a:p>
          <a:p>
            <a:pPr lvl="0"/>
            <a:r>
              <a:rPr lang="en-US" sz="2800" dirty="0" smtClean="0"/>
              <a:t>Understand the importance of healthy spare-ratios</a:t>
            </a:r>
          </a:p>
          <a:p>
            <a:pPr lvl="0"/>
            <a:r>
              <a:rPr lang="en-US" sz="2800" dirty="0" smtClean="0"/>
              <a:t>Rationalize extending life of vehicles due to budget constraints</a:t>
            </a:r>
          </a:p>
        </p:txBody>
      </p:sp>
    </p:spTree>
    <p:extLst>
      <p:ext uri="{BB962C8B-B14F-4D97-AF65-F5344CB8AC3E}">
        <p14:creationId xmlns:p14="http://schemas.microsoft.com/office/powerpoint/2010/main" xmlns="" val="42757615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Utilizing PTN-128</a:t>
            </a:r>
            <a:endParaRPr lang="en-US" dirty="0"/>
          </a:p>
        </p:txBody>
      </p:sp>
      <p:sp>
        <p:nvSpPr>
          <p:cNvPr id="3" name="Content Placeholder 2"/>
          <p:cNvSpPr>
            <a:spLocks noGrp="1"/>
          </p:cNvSpPr>
          <p:nvPr>
            <p:ph idx="1"/>
          </p:nvPr>
        </p:nvSpPr>
        <p:spPr/>
        <p:txBody>
          <a:bodyPr/>
          <a:lstStyle/>
          <a:p>
            <a:r>
              <a:rPr lang="en-US" dirty="0" smtClean="0"/>
              <a:t>All urban and rural transit agencies in Texas submit operating expense information to PTN</a:t>
            </a:r>
          </a:p>
          <a:p>
            <a:endParaRPr lang="en-US" dirty="0" smtClean="0"/>
          </a:p>
          <a:p>
            <a:r>
              <a:rPr lang="en-US" dirty="0" smtClean="0"/>
              <a:t>PTN-128 data are used to submit annual reports to FTA</a:t>
            </a:r>
          </a:p>
          <a:p>
            <a:endParaRPr lang="en-US" dirty="0" smtClean="0"/>
          </a:p>
          <a:p>
            <a:r>
              <a:rPr lang="en-US" dirty="0" smtClean="0"/>
              <a:t>Allows transit agencies to have readily available periodic data</a:t>
            </a:r>
          </a:p>
        </p:txBody>
      </p:sp>
    </p:spTree>
    <p:extLst>
      <p:ext uri="{BB962C8B-B14F-4D97-AF65-F5344CB8AC3E}">
        <p14:creationId xmlns:p14="http://schemas.microsoft.com/office/powerpoint/2010/main" xmlns="" val="4109830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Maintenance Efficiency Performance Measure(s) </a:t>
            </a:r>
            <a:endParaRPr lang="en-US" dirty="0">
              <a:solidFill>
                <a:srgbClr val="FF0000"/>
              </a:solidFill>
            </a:endParaRPr>
          </a:p>
        </p:txBody>
      </p:sp>
      <p:sp>
        <p:nvSpPr>
          <p:cNvPr id="3" name="Content Placeholder 2"/>
          <p:cNvSpPr>
            <a:spLocks noGrp="1"/>
          </p:cNvSpPr>
          <p:nvPr>
            <p:ph idx="1"/>
          </p:nvPr>
        </p:nvSpPr>
        <p:spPr>
          <a:xfrm>
            <a:off x="457200" y="1600200"/>
            <a:ext cx="8382000" cy="4525963"/>
          </a:xfrm>
        </p:spPr>
        <p:txBody>
          <a:bodyPr/>
          <a:lstStyle/>
          <a:p>
            <a:pPr lvl="0"/>
            <a:r>
              <a:rPr lang="en-US" dirty="0" smtClean="0"/>
              <a:t>Maintenance cost per revenue mile or hour</a:t>
            </a:r>
            <a:endParaRPr lang="en-US" dirty="0"/>
          </a:p>
          <a:p>
            <a:pPr lvl="0"/>
            <a:endParaRPr lang="en-US" dirty="0" smtClean="0"/>
          </a:p>
          <a:p>
            <a:pPr lvl="0"/>
            <a:r>
              <a:rPr lang="en-US" dirty="0" smtClean="0"/>
              <a:t>Disadvantages of relying on cost per mile</a:t>
            </a:r>
          </a:p>
          <a:p>
            <a:pPr lvl="1"/>
            <a:r>
              <a:rPr lang="en-US" dirty="0" smtClean="0"/>
              <a:t>Can you give example?</a:t>
            </a:r>
          </a:p>
          <a:p>
            <a:pPr lvl="0"/>
            <a:endParaRPr lang="en-US" dirty="0" smtClean="0"/>
          </a:p>
          <a:p>
            <a:pPr lvl="0"/>
            <a:r>
              <a:rPr lang="en-US" dirty="0" smtClean="0"/>
              <a:t>Using performance measures for maintenance</a:t>
            </a:r>
          </a:p>
          <a:p>
            <a:endParaRPr lang="en-US" dirty="0"/>
          </a:p>
        </p:txBody>
      </p:sp>
    </p:spTree>
    <p:extLst>
      <p:ext uri="{BB962C8B-B14F-4D97-AF65-F5344CB8AC3E}">
        <p14:creationId xmlns:p14="http://schemas.microsoft.com/office/powerpoint/2010/main" xmlns="" val="4842200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Policies, Procedures, and Strategies to Manage Maintenance Costs</a:t>
            </a:r>
            <a:endParaRPr lang="en-US" dirty="0"/>
          </a:p>
        </p:txBody>
      </p:sp>
      <p:sp>
        <p:nvSpPr>
          <p:cNvPr id="3" name="Text Placeholder 2"/>
          <p:cNvSpPr>
            <a:spLocks noGrp="1"/>
          </p:cNvSpPr>
          <p:nvPr>
            <p:ph type="body" idx="1"/>
          </p:nvPr>
        </p:nvSpPr>
        <p:spPr/>
        <p:txBody>
          <a:bodyPr/>
          <a:lstStyle/>
          <a:p>
            <a:r>
              <a:rPr lang="en-US" dirty="0" smtClean="0"/>
              <a:t>Lesson 3. Maintenance: Vehicles and State of Good Repair</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FTA Standards for Managing Vehicles</a:t>
            </a:r>
            <a:endParaRPr lang="en-US" dirty="0"/>
          </a:p>
        </p:txBody>
      </p:sp>
      <p:sp>
        <p:nvSpPr>
          <p:cNvPr id="4" name="Rectangle 2"/>
          <p:cNvSpPr>
            <a:spLocks noChangeArrowheads="1"/>
          </p:cNvSpPr>
          <p:nvPr/>
        </p:nvSpPr>
        <p:spPr bwMode="auto">
          <a:xfrm>
            <a:off x="990600" y="1447800"/>
            <a:ext cx="73914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bmk="_Toc342915316">
                <a:ln>
                  <a:noFill/>
                </a:ln>
                <a:solidFill>
                  <a:schemeClr val="tx1"/>
                </a:solidFill>
                <a:effectLst/>
                <a:latin typeface="Calibri" pitchFamily="34" charset="0"/>
                <a:ea typeface="Times New Roman" pitchFamily="18" charset="0"/>
                <a:cs typeface="Calibri" pitchFamily="34" charset="0"/>
              </a:rPr>
              <a:t>Table 4-4. Transit Vehicle Minimum Service-Life.</a:t>
            </a:r>
            <a:endParaRPr kumimoji="0" lang="en-US" sz="1600" b="0" i="0" u="none" strike="noStrike" cap="none" normalizeH="0" baseline="0" dirty="0" smtClean="0">
              <a:ln>
                <a:noFill/>
              </a:ln>
              <a:solidFill>
                <a:schemeClr val="tx1"/>
              </a:solidFill>
              <a:effectLst/>
              <a:latin typeface="Arial" pitchFamily="34" charset="0"/>
            </a:endParaRPr>
          </a:p>
        </p:txBody>
      </p:sp>
      <p:graphicFrame>
        <p:nvGraphicFramePr>
          <p:cNvPr id="6" name="Table 5"/>
          <p:cNvGraphicFramePr>
            <a:graphicFrameLocks noGrp="1"/>
          </p:cNvGraphicFramePr>
          <p:nvPr/>
        </p:nvGraphicFramePr>
        <p:xfrm>
          <a:off x="990600" y="1981200"/>
          <a:ext cx="7391399" cy="4006344"/>
        </p:xfrm>
        <a:graphic>
          <a:graphicData uri="http://schemas.openxmlformats.org/drawingml/2006/table">
            <a:tbl>
              <a:tblPr/>
              <a:tblGrid>
                <a:gridCol w="1730042"/>
                <a:gridCol w="1021549"/>
                <a:gridCol w="1120409"/>
                <a:gridCol w="790876"/>
                <a:gridCol w="1103931"/>
                <a:gridCol w="790876"/>
                <a:gridCol w="833716"/>
              </a:tblGrid>
              <a:tr h="299205">
                <a:tc>
                  <a:txBody>
                    <a:bodyPr/>
                    <a:lstStyle/>
                    <a:p>
                      <a:pPr marL="0" marR="0" algn="l">
                        <a:lnSpc>
                          <a:spcPct val="115000"/>
                        </a:lnSpc>
                        <a:spcBef>
                          <a:spcPts val="0"/>
                        </a:spcBef>
                        <a:spcAft>
                          <a:spcPts val="0"/>
                        </a:spcAft>
                      </a:pPr>
                      <a:r>
                        <a:rPr lang="en-US" sz="1400" dirty="0">
                          <a:solidFill>
                            <a:srgbClr val="000000"/>
                          </a:solidFill>
                          <a:latin typeface="Arial"/>
                          <a:ea typeface="Times New Roman"/>
                          <a:cs typeface="Arial"/>
                        </a:rPr>
                        <a:t> </a:t>
                      </a:r>
                      <a:endParaRPr lang="en-US" sz="1400"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rowSpan="2" gridSpan="3">
                  <a:txBody>
                    <a:bodyPr/>
                    <a:lstStyle/>
                    <a:p>
                      <a:pPr marL="0" marR="0" algn="ctr">
                        <a:lnSpc>
                          <a:spcPct val="115000"/>
                        </a:lnSpc>
                        <a:spcBef>
                          <a:spcPts val="0"/>
                        </a:spcBef>
                        <a:spcAft>
                          <a:spcPts val="0"/>
                        </a:spcAft>
                      </a:pPr>
                      <a:r>
                        <a:rPr lang="en-US" sz="1800" b="1" dirty="0">
                          <a:solidFill>
                            <a:srgbClr val="000000"/>
                          </a:solidFill>
                          <a:latin typeface="Arial"/>
                          <a:ea typeface="Times New Roman"/>
                          <a:cs typeface="Arial"/>
                        </a:rPr>
                        <a:t>Typical Characteristics</a:t>
                      </a:r>
                      <a:endParaRPr lang="en-US" sz="1800" b="1"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US"/>
                    </a:p>
                  </a:txBody>
                  <a:tcPr/>
                </a:tc>
                <a:tc rowSpan="2" hMerge="1">
                  <a:txBody>
                    <a:bodyPr/>
                    <a:lstStyle/>
                    <a:p>
                      <a:endParaRPr lang="en-US"/>
                    </a:p>
                  </a:txBody>
                  <a:tcPr/>
                </a:tc>
                <a:tc gridSpan="3">
                  <a:txBody>
                    <a:bodyPr/>
                    <a:lstStyle/>
                    <a:p>
                      <a:pPr marL="0" marR="0" algn="ctr">
                        <a:lnSpc>
                          <a:spcPct val="115000"/>
                        </a:lnSpc>
                        <a:spcBef>
                          <a:spcPts val="0"/>
                        </a:spcBef>
                        <a:spcAft>
                          <a:spcPts val="0"/>
                        </a:spcAft>
                      </a:pPr>
                      <a:r>
                        <a:rPr lang="en-US" sz="1800" b="1" dirty="0">
                          <a:solidFill>
                            <a:srgbClr val="000000"/>
                          </a:solidFill>
                          <a:latin typeface="Arial"/>
                          <a:ea typeface="Times New Roman"/>
                          <a:cs typeface="Arial"/>
                        </a:rPr>
                        <a:t>Minimum Life</a:t>
                      </a:r>
                      <a:endParaRPr lang="en-US" sz="1800" b="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32665">
                <a:tc>
                  <a:txBody>
                    <a:bodyPr/>
                    <a:lstStyle/>
                    <a:p>
                      <a:pPr marL="0" marR="0" algn="l">
                        <a:lnSpc>
                          <a:spcPct val="115000"/>
                        </a:lnSpc>
                        <a:spcBef>
                          <a:spcPts val="0"/>
                        </a:spcBef>
                        <a:spcAft>
                          <a:spcPts val="0"/>
                        </a:spcAft>
                      </a:pPr>
                      <a:r>
                        <a:rPr lang="en-US" sz="1400" dirty="0">
                          <a:solidFill>
                            <a:srgbClr val="000000"/>
                          </a:solidFill>
                          <a:latin typeface="Arial"/>
                          <a:ea typeface="Times New Roman"/>
                          <a:cs typeface="Arial"/>
                        </a:rPr>
                        <a:t> </a:t>
                      </a:r>
                      <a:endParaRPr lang="en-US" sz="1400"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 </a:t>
                      </a:r>
                      <a:endParaRPr lang="en-US" sz="1400"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15000"/>
                        </a:lnSpc>
                        <a:spcBef>
                          <a:spcPts val="0"/>
                        </a:spcBef>
                        <a:spcAft>
                          <a:spcPts val="0"/>
                        </a:spcAft>
                      </a:pPr>
                      <a:r>
                        <a:rPr lang="en-US" sz="1000" dirty="0">
                          <a:solidFill>
                            <a:srgbClr val="000000"/>
                          </a:solidFill>
                          <a:latin typeface="Arial"/>
                          <a:ea typeface="Times New Roman"/>
                          <a:cs typeface="Arial"/>
                        </a:rPr>
                        <a:t>(Whichever comes first)</a:t>
                      </a:r>
                      <a:endParaRPr lang="en-US" sz="1000"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486982">
                <a:tc>
                  <a:txBody>
                    <a:bodyPr/>
                    <a:lstStyle/>
                    <a:p>
                      <a:pPr marL="0" marR="0" algn="l">
                        <a:lnSpc>
                          <a:spcPct val="115000"/>
                        </a:lnSpc>
                        <a:spcBef>
                          <a:spcPts val="0"/>
                        </a:spcBef>
                        <a:spcAft>
                          <a:spcPts val="0"/>
                        </a:spcAft>
                      </a:pPr>
                      <a:r>
                        <a:rPr lang="en-US" sz="1400" i="1" dirty="0">
                          <a:solidFill>
                            <a:srgbClr val="000000"/>
                          </a:solidFill>
                          <a:latin typeface="Arial"/>
                          <a:ea typeface="Times New Roman"/>
                          <a:cs typeface="Arial"/>
                        </a:rPr>
                        <a:t>Category</a:t>
                      </a:r>
                      <a:endParaRPr lang="en-US" sz="1400" i="1" dirty="0">
                        <a:latin typeface="Arial"/>
                        <a:ea typeface="Times New Roma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i="1" dirty="0">
                          <a:solidFill>
                            <a:srgbClr val="000000"/>
                          </a:solidFill>
                          <a:latin typeface="Arial"/>
                          <a:ea typeface="Times New Roman"/>
                          <a:cs typeface="Arial"/>
                        </a:rPr>
                        <a:t>Length</a:t>
                      </a:r>
                      <a:endParaRPr lang="en-US" sz="1400" i="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i="1" dirty="0">
                          <a:solidFill>
                            <a:srgbClr val="000000"/>
                          </a:solidFill>
                          <a:latin typeface="Arial"/>
                          <a:ea typeface="Times New Roman"/>
                          <a:cs typeface="Arial"/>
                        </a:rPr>
                        <a:t>Approx. GVW</a:t>
                      </a:r>
                      <a:endParaRPr lang="en-US" sz="1400" i="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i="1" dirty="0">
                          <a:solidFill>
                            <a:srgbClr val="000000"/>
                          </a:solidFill>
                          <a:latin typeface="Arial"/>
                          <a:ea typeface="Times New Roman"/>
                          <a:cs typeface="Arial"/>
                        </a:rPr>
                        <a:t>Seats</a:t>
                      </a:r>
                      <a:endParaRPr lang="en-US" sz="1400" i="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i="1" dirty="0">
                          <a:solidFill>
                            <a:srgbClr val="000000"/>
                          </a:solidFill>
                          <a:latin typeface="Arial"/>
                          <a:ea typeface="Times New Roman"/>
                          <a:cs typeface="Arial"/>
                        </a:rPr>
                        <a:t>Average Cost</a:t>
                      </a:r>
                      <a:endParaRPr lang="en-US" sz="1400" i="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i="1" dirty="0">
                          <a:solidFill>
                            <a:srgbClr val="000000"/>
                          </a:solidFill>
                          <a:latin typeface="Arial"/>
                          <a:ea typeface="Times New Roman"/>
                          <a:cs typeface="Arial"/>
                        </a:rPr>
                        <a:t>Years</a:t>
                      </a:r>
                      <a:endParaRPr lang="en-US" sz="1400" i="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i="1" dirty="0">
                          <a:solidFill>
                            <a:srgbClr val="000000"/>
                          </a:solidFill>
                          <a:latin typeface="Arial"/>
                          <a:ea typeface="Times New Roman"/>
                          <a:cs typeface="Arial"/>
                        </a:rPr>
                        <a:t>Miles</a:t>
                      </a:r>
                      <a:endParaRPr lang="en-US" sz="1400" i="1"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1300">
                <a:tc>
                  <a:txBody>
                    <a:bodyPr/>
                    <a:lstStyle/>
                    <a:p>
                      <a:pPr marL="0" marR="0" algn="l">
                        <a:lnSpc>
                          <a:spcPct val="115000"/>
                        </a:lnSpc>
                        <a:spcBef>
                          <a:spcPts val="0"/>
                        </a:spcBef>
                        <a:spcAft>
                          <a:spcPts val="0"/>
                        </a:spcAft>
                      </a:pPr>
                      <a:r>
                        <a:rPr lang="en-US" sz="1400" dirty="0" smtClean="0">
                          <a:solidFill>
                            <a:srgbClr val="000000"/>
                          </a:solidFill>
                          <a:latin typeface="Arial"/>
                          <a:ea typeface="Times New Roman"/>
                          <a:cs typeface="Arial"/>
                        </a:rPr>
                        <a:t>Heavy-Duty</a:t>
                      </a:r>
                      <a:br>
                        <a:rPr lang="en-US" sz="1400" dirty="0" smtClean="0">
                          <a:solidFill>
                            <a:srgbClr val="000000"/>
                          </a:solidFill>
                          <a:latin typeface="Arial"/>
                          <a:ea typeface="Times New Roman"/>
                          <a:cs typeface="Arial"/>
                        </a:rPr>
                      </a:br>
                      <a:r>
                        <a:rPr lang="en-US" sz="1400" dirty="0" smtClean="0">
                          <a:solidFill>
                            <a:srgbClr val="000000"/>
                          </a:solidFill>
                          <a:latin typeface="Arial"/>
                          <a:ea typeface="Times New Roman"/>
                          <a:cs typeface="Arial"/>
                        </a:rPr>
                        <a:t>Large </a:t>
                      </a:r>
                      <a:r>
                        <a:rPr lang="en-US" sz="1400" dirty="0">
                          <a:solidFill>
                            <a:srgbClr val="000000"/>
                          </a:solidFill>
                          <a:latin typeface="Arial"/>
                          <a:ea typeface="Times New Roman"/>
                          <a:cs typeface="Arial"/>
                        </a:rPr>
                        <a:t>Bus</a:t>
                      </a:r>
                      <a:endParaRPr lang="en-US" sz="1400" dirty="0">
                        <a:latin typeface="Arial"/>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35 to 48ft and 60ft artic.</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33,000 to 40,000</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27 to 40</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$325,000 to over $600,000</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12</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500,000</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6982">
                <a:tc>
                  <a:txBody>
                    <a:bodyPr/>
                    <a:lstStyle/>
                    <a:p>
                      <a:pPr marL="0" marR="0" algn="l">
                        <a:lnSpc>
                          <a:spcPct val="115000"/>
                        </a:lnSpc>
                        <a:spcBef>
                          <a:spcPts val="0"/>
                        </a:spcBef>
                        <a:spcAft>
                          <a:spcPts val="0"/>
                        </a:spcAft>
                      </a:pPr>
                      <a:r>
                        <a:rPr lang="en-US" sz="1400" dirty="0" smtClean="0">
                          <a:solidFill>
                            <a:srgbClr val="000000"/>
                          </a:solidFill>
                          <a:latin typeface="Arial"/>
                          <a:ea typeface="Times New Roman"/>
                          <a:cs typeface="Arial"/>
                        </a:rPr>
                        <a:t>Heavy-Duty</a:t>
                      </a:r>
                      <a:br>
                        <a:rPr lang="en-US" sz="1400" dirty="0" smtClean="0">
                          <a:solidFill>
                            <a:srgbClr val="000000"/>
                          </a:solidFill>
                          <a:latin typeface="Arial"/>
                          <a:ea typeface="Times New Roman"/>
                          <a:cs typeface="Arial"/>
                        </a:rPr>
                      </a:br>
                      <a:r>
                        <a:rPr lang="en-US" sz="1400" dirty="0" smtClean="0">
                          <a:solidFill>
                            <a:srgbClr val="000000"/>
                          </a:solidFill>
                          <a:latin typeface="Arial"/>
                          <a:ea typeface="Times New Roman"/>
                          <a:cs typeface="Arial"/>
                        </a:rPr>
                        <a:t>Small </a:t>
                      </a:r>
                      <a:r>
                        <a:rPr lang="en-US" sz="1400" dirty="0">
                          <a:solidFill>
                            <a:srgbClr val="000000"/>
                          </a:solidFill>
                          <a:latin typeface="Arial"/>
                          <a:ea typeface="Times New Roman"/>
                          <a:cs typeface="Arial"/>
                        </a:rPr>
                        <a:t>Bus</a:t>
                      </a:r>
                      <a:endParaRPr lang="en-US" sz="1400" dirty="0">
                        <a:latin typeface="Arial"/>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30ft</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26,000 to 33,000</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26 to 35</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$75,000 to $175,000</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7</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200,000</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6982">
                <a:tc>
                  <a:txBody>
                    <a:bodyPr/>
                    <a:lstStyle/>
                    <a:p>
                      <a:pPr marL="0" marR="0" algn="l">
                        <a:lnSpc>
                          <a:spcPct val="115000"/>
                        </a:lnSpc>
                        <a:spcBef>
                          <a:spcPts val="0"/>
                        </a:spcBef>
                        <a:spcAft>
                          <a:spcPts val="0"/>
                        </a:spcAft>
                      </a:pPr>
                      <a:r>
                        <a:rPr lang="en-US" sz="1400" dirty="0">
                          <a:solidFill>
                            <a:srgbClr val="000000"/>
                          </a:solidFill>
                          <a:latin typeface="Arial"/>
                          <a:ea typeface="Times New Roman"/>
                          <a:cs typeface="Arial"/>
                        </a:rPr>
                        <a:t>Medium-Duty and Purpose-Built Bus</a:t>
                      </a:r>
                      <a:endParaRPr lang="en-US" sz="1400" dirty="0">
                        <a:latin typeface="Arial"/>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30ft</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16,000 to 26,000</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22 to 30</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$75,000 to $175,000</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7</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200,000</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6982">
                <a:tc>
                  <a:txBody>
                    <a:bodyPr/>
                    <a:lstStyle/>
                    <a:p>
                      <a:pPr marL="0" marR="0" algn="l">
                        <a:lnSpc>
                          <a:spcPct val="115000"/>
                        </a:lnSpc>
                        <a:spcBef>
                          <a:spcPts val="0"/>
                        </a:spcBef>
                        <a:spcAft>
                          <a:spcPts val="0"/>
                        </a:spcAft>
                      </a:pPr>
                      <a:r>
                        <a:rPr lang="en-US" sz="1400" dirty="0">
                          <a:solidFill>
                            <a:srgbClr val="000000"/>
                          </a:solidFill>
                          <a:latin typeface="Arial"/>
                          <a:ea typeface="Times New Roman"/>
                          <a:cs typeface="Arial"/>
                        </a:rPr>
                        <a:t>Light-Duty </a:t>
                      </a:r>
                      <a:r>
                        <a:rPr lang="en-US" sz="1400" dirty="0" smtClean="0">
                          <a:solidFill>
                            <a:srgbClr val="000000"/>
                          </a:solidFill>
                          <a:latin typeface="Arial"/>
                          <a:ea typeface="Times New Roman"/>
                          <a:cs typeface="Arial"/>
                        </a:rPr>
                        <a:t/>
                      </a:r>
                      <a:br>
                        <a:rPr lang="en-US" sz="1400" dirty="0" smtClean="0">
                          <a:solidFill>
                            <a:srgbClr val="000000"/>
                          </a:solidFill>
                          <a:latin typeface="Arial"/>
                          <a:ea typeface="Times New Roman"/>
                          <a:cs typeface="Arial"/>
                        </a:rPr>
                      </a:br>
                      <a:r>
                        <a:rPr lang="en-US" sz="1400" dirty="0" smtClean="0">
                          <a:solidFill>
                            <a:srgbClr val="000000"/>
                          </a:solidFill>
                          <a:latin typeface="Arial"/>
                          <a:ea typeface="Times New Roman"/>
                          <a:cs typeface="Arial"/>
                        </a:rPr>
                        <a:t>Mid-Sized </a:t>
                      </a:r>
                      <a:r>
                        <a:rPr lang="en-US" sz="1400" dirty="0">
                          <a:solidFill>
                            <a:srgbClr val="000000"/>
                          </a:solidFill>
                          <a:latin typeface="Arial"/>
                          <a:ea typeface="Times New Roman"/>
                          <a:cs typeface="Arial"/>
                        </a:rPr>
                        <a:t>Bus</a:t>
                      </a:r>
                      <a:endParaRPr lang="en-US" sz="1400" dirty="0">
                        <a:latin typeface="Arial"/>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25 to 30ft</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10,000 to 16,000</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16 to 25</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$50,000 to $65,000</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5</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150,000</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1300">
                <a:tc>
                  <a:txBody>
                    <a:bodyPr/>
                    <a:lstStyle/>
                    <a:p>
                      <a:pPr marL="0" marR="0" algn="l">
                        <a:lnSpc>
                          <a:spcPct val="115000"/>
                        </a:lnSpc>
                        <a:spcBef>
                          <a:spcPts val="0"/>
                        </a:spcBef>
                        <a:spcAft>
                          <a:spcPts val="0"/>
                        </a:spcAft>
                      </a:pPr>
                      <a:r>
                        <a:rPr lang="en-US" sz="1400" dirty="0">
                          <a:solidFill>
                            <a:srgbClr val="000000"/>
                          </a:solidFill>
                          <a:latin typeface="Arial"/>
                          <a:ea typeface="Times New Roman"/>
                          <a:cs typeface="Arial"/>
                        </a:rPr>
                        <a:t>Light-Duty Small Bus, Cutaways, and Modified Van</a:t>
                      </a:r>
                      <a:endParaRPr lang="en-US" sz="1400" dirty="0">
                        <a:latin typeface="Arial"/>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16 to 28ft</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6,000 to 14,000</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10 to 22</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$30,000 to $40,000</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4</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latin typeface="Arial"/>
                          <a:ea typeface="Times New Roman"/>
                          <a:cs typeface="Arial"/>
                        </a:rPr>
                        <a:t>100,000</a:t>
                      </a:r>
                      <a:endParaRPr lang="en-US" sz="140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Retirement Compared to </a:t>
            </a:r>
            <a:br>
              <a:rPr lang="en-US" dirty="0" smtClean="0"/>
            </a:br>
            <a:r>
              <a:rPr lang="en-US" dirty="0" smtClean="0"/>
              <a:t>FTA Standards</a:t>
            </a:r>
            <a:endParaRPr lang="en-US" dirty="0"/>
          </a:p>
        </p:txBody>
      </p:sp>
      <p:sp>
        <p:nvSpPr>
          <p:cNvPr id="25604" name="Rectangle 4"/>
          <p:cNvSpPr>
            <a:spLocks noChangeArrowheads="1"/>
          </p:cNvSpPr>
          <p:nvPr/>
        </p:nvSpPr>
        <p:spPr bwMode="auto">
          <a:xfrm>
            <a:off x="2133600" y="1530020"/>
            <a:ext cx="49530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bmk="_Toc342915317">
                <a:ln>
                  <a:noFill/>
                </a:ln>
                <a:solidFill>
                  <a:schemeClr val="tx1"/>
                </a:solidFill>
                <a:effectLst/>
                <a:latin typeface="Calibri" pitchFamily="34" charset="0"/>
                <a:ea typeface="Times New Roman" pitchFamily="18" charset="0"/>
                <a:cs typeface="Calibri" pitchFamily="34" charset="0"/>
              </a:rPr>
              <a:t>Table 4-5. Actual Average Vehicle Retirement.</a:t>
            </a:r>
            <a:endParaRPr kumimoji="0" lang="en-US" sz="1600" b="0" i="0" u="none" strike="noStrike" cap="none" normalizeH="0" baseline="0" dirty="0" smtClean="0">
              <a:ln>
                <a:noFill/>
              </a:ln>
              <a:solidFill>
                <a:schemeClr val="tx1"/>
              </a:solidFill>
              <a:effectLst/>
              <a:latin typeface="Arial" pitchFamily="34" charset="0"/>
            </a:endParaRPr>
          </a:p>
        </p:txBody>
      </p:sp>
      <p:graphicFrame>
        <p:nvGraphicFramePr>
          <p:cNvPr id="7" name="Table 6"/>
          <p:cNvGraphicFramePr>
            <a:graphicFrameLocks noGrp="1"/>
          </p:cNvGraphicFramePr>
          <p:nvPr/>
        </p:nvGraphicFramePr>
        <p:xfrm>
          <a:off x="685800" y="1981200"/>
          <a:ext cx="7848602" cy="4037896"/>
        </p:xfrm>
        <a:graphic>
          <a:graphicData uri="http://schemas.openxmlformats.org/drawingml/2006/table">
            <a:tbl>
              <a:tblPr/>
              <a:tblGrid>
                <a:gridCol w="1909119"/>
                <a:gridCol w="1767703"/>
                <a:gridCol w="2449256"/>
                <a:gridCol w="1722524"/>
              </a:tblGrid>
              <a:tr h="581907">
                <a:tc rowSpan="2">
                  <a:txBody>
                    <a:bodyPr/>
                    <a:lstStyle/>
                    <a:p>
                      <a:pPr marL="0" marR="0" algn="ctr">
                        <a:lnSpc>
                          <a:spcPct val="115000"/>
                        </a:lnSpc>
                        <a:spcBef>
                          <a:spcPts val="0"/>
                        </a:spcBef>
                        <a:spcAft>
                          <a:spcPts val="0"/>
                        </a:spcAft>
                      </a:pPr>
                      <a:r>
                        <a:rPr lang="en-US" sz="1800" dirty="0">
                          <a:solidFill>
                            <a:srgbClr val="000000"/>
                          </a:solidFill>
                          <a:latin typeface="Arial"/>
                          <a:ea typeface="Times New Roman"/>
                          <a:cs typeface="Arial"/>
                        </a:rPr>
                        <a:t>Vehicle Category/ Minimum Retirement Age</a:t>
                      </a:r>
                      <a:endParaRPr lang="en-US" sz="1800" dirty="0">
                        <a:latin typeface="Arial"/>
                        <a:ea typeface="Times New Roman"/>
                        <a:cs typeface="Times New Roman"/>
                      </a:endParaRPr>
                    </a:p>
                  </a:txBody>
                  <a:tcPr marL="62821" marR="62821" marT="0" marB="0" anchor="ctr">
                    <a:lnL>
                      <a:noFill/>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800" dirty="0">
                          <a:solidFill>
                            <a:srgbClr val="000000"/>
                          </a:solidFill>
                          <a:latin typeface="Arial"/>
                          <a:ea typeface="Times New Roman"/>
                          <a:cs typeface="Arial"/>
                        </a:rPr>
                        <a:t>Average Retirement Age (Years)</a:t>
                      </a:r>
                      <a:endParaRPr lang="en-US" sz="1800" dirty="0">
                        <a:latin typeface="Arial"/>
                        <a:ea typeface="Times New Roman"/>
                        <a:cs typeface="Times New Roman"/>
                      </a:endParaRPr>
                    </a:p>
                  </a:txBody>
                  <a:tcPr marL="62821" marR="628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15000"/>
                        </a:lnSpc>
                        <a:spcBef>
                          <a:spcPts val="0"/>
                        </a:spcBef>
                        <a:spcAft>
                          <a:spcPts val="0"/>
                        </a:spcAft>
                      </a:pPr>
                      <a:r>
                        <a:rPr lang="en-US" sz="1800" dirty="0">
                          <a:solidFill>
                            <a:srgbClr val="000000"/>
                          </a:solidFill>
                          <a:latin typeface="Arial"/>
                          <a:ea typeface="Times New Roman"/>
                          <a:cs typeface="Arial"/>
                        </a:rPr>
                        <a:t>Share of Active Vehicles </a:t>
                      </a:r>
                      <a:r>
                        <a:rPr lang="en-US" sz="1800" dirty="0" smtClean="0">
                          <a:solidFill>
                            <a:srgbClr val="000000"/>
                          </a:solidFill>
                          <a:latin typeface="Arial"/>
                          <a:ea typeface="Times New Roman"/>
                          <a:cs typeface="Arial"/>
                        </a:rPr>
                        <a:t>That </a:t>
                      </a:r>
                      <a:r>
                        <a:rPr lang="en-US" sz="1800" dirty="0">
                          <a:solidFill>
                            <a:srgbClr val="000000"/>
                          </a:solidFill>
                          <a:latin typeface="Arial"/>
                          <a:ea typeface="Times New Roman"/>
                          <a:cs typeface="Arial"/>
                        </a:rPr>
                        <a:t>Are:</a:t>
                      </a:r>
                      <a:endParaRPr lang="en-US" sz="1800" dirty="0">
                        <a:latin typeface="Arial"/>
                        <a:ea typeface="Times New Roman"/>
                        <a:cs typeface="Times New Roman"/>
                      </a:endParaRPr>
                    </a:p>
                  </a:txBody>
                  <a:tcPr marL="62821" marR="62821" marT="0" marB="0" anchor="ctr">
                    <a:lnL w="1270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493482">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800" dirty="0">
                          <a:solidFill>
                            <a:srgbClr val="000000"/>
                          </a:solidFill>
                          <a:latin typeface="Arial"/>
                          <a:ea typeface="Times New Roman"/>
                          <a:cs typeface="Arial"/>
                        </a:rPr>
                        <a:t>One or more years past the retirement minimum</a:t>
                      </a:r>
                      <a:endParaRPr lang="en-US" sz="1800" dirty="0">
                        <a:latin typeface="Arial"/>
                        <a:ea typeface="Times New Roman"/>
                        <a:cs typeface="Times New Roman"/>
                      </a:endParaRPr>
                    </a:p>
                  </a:txBody>
                  <a:tcPr marL="62821" marR="628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Arial"/>
                          <a:ea typeface="Times New Roman"/>
                          <a:cs typeface="Arial"/>
                        </a:rPr>
                        <a:t>Three or more years past the retirement minimum</a:t>
                      </a:r>
                      <a:endParaRPr lang="en-US" sz="1800" dirty="0">
                        <a:latin typeface="Arial"/>
                        <a:ea typeface="Times New Roman"/>
                        <a:cs typeface="Times New Roman"/>
                      </a:endParaRPr>
                    </a:p>
                  </a:txBody>
                  <a:tcPr marL="62821" marR="6282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9797">
                <a:tc>
                  <a:txBody>
                    <a:bodyPr/>
                    <a:lstStyle/>
                    <a:p>
                      <a:pPr marL="0" marR="0" algn="ctr">
                        <a:lnSpc>
                          <a:spcPct val="115000"/>
                        </a:lnSpc>
                        <a:spcBef>
                          <a:spcPts val="0"/>
                        </a:spcBef>
                        <a:spcAft>
                          <a:spcPts val="0"/>
                        </a:spcAft>
                      </a:pPr>
                      <a:r>
                        <a:rPr lang="en-US" sz="1800" dirty="0">
                          <a:solidFill>
                            <a:srgbClr val="000000"/>
                          </a:solidFill>
                          <a:latin typeface="Arial"/>
                          <a:ea typeface="Times New Roman"/>
                          <a:cs typeface="Arial"/>
                        </a:rPr>
                        <a:t>12 - Year Bus</a:t>
                      </a:r>
                      <a:endParaRPr lang="en-US" sz="1800" dirty="0">
                        <a:latin typeface="Arial"/>
                        <a:ea typeface="Times New Roman"/>
                        <a:cs typeface="Times New Roman"/>
                      </a:endParaRPr>
                    </a:p>
                  </a:txBody>
                  <a:tcPr marL="62821" marR="62821"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Arial"/>
                          <a:ea typeface="Times New Roman"/>
                          <a:cs typeface="Arial"/>
                        </a:rPr>
                        <a:t>15.1</a:t>
                      </a:r>
                      <a:endParaRPr lang="en-US" sz="1800" dirty="0">
                        <a:latin typeface="Arial"/>
                        <a:ea typeface="Times New Roman"/>
                        <a:cs typeface="Times New Roman"/>
                      </a:endParaRPr>
                    </a:p>
                  </a:txBody>
                  <a:tcPr marL="62821" marR="628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Arial"/>
                          <a:ea typeface="Times New Roman"/>
                          <a:cs typeface="Arial"/>
                        </a:rPr>
                        <a:t>19%</a:t>
                      </a:r>
                      <a:endParaRPr lang="en-US" sz="1800" dirty="0">
                        <a:latin typeface="Arial"/>
                        <a:ea typeface="Times New Roman"/>
                        <a:cs typeface="Times New Roman"/>
                      </a:endParaRPr>
                    </a:p>
                  </a:txBody>
                  <a:tcPr marL="62821" marR="628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Arial"/>
                          <a:ea typeface="Times New Roman"/>
                          <a:cs typeface="Arial"/>
                        </a:rPr>
                        <a:t>9%</a:t>
                      </a:r>
                      <a:endParaRPr lang="en-US" sz="1800" dirty="0">
                        <a:latin typeface="Arial"/>
                        <a:ea typeface="Times New Roman"/>
                        <a:cs typeface="Times New Roman"/>
                      </a:endParaRPr>
                    </a:p>
                  </a:txBody>
                  <a:tcPr marL="62821" marR="62821"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9797">
                <a:tc>
                  <a:txBody>
                    <a:bodyPr/>
                    <a:lstStyle/>
                    <a:p>
                      <a:pPr marL="0" marR="0" algn="ctr">
                        <a:lnSpc>
                          <a:spcPct val="115000"/>
                        </a:lnSpc>
                        <a:spcBef>
                          <a:spcPts val="0"/>
                        </a:spcBef>
                        <a:spcAft>
                          <a:spcPts val="0"/>
                        </a:spcAft>
                      </a:pPr>
                      <a:r>
                        <a:rPr lang="en-US" sz="1800" dirty="0">
                          <a:solidFill>
                            <a:srgbClr val="000000"/>
                          </a:solidFill>
                          <a:latin typeface="Arial"/>
                          <a:ea typeface="Times New Roman"/>
                          <a:cs typeface="Arial"/>
                        </a:rPr>
                        <a:t>10 - Year Bus</a:t>
                      </a:r>
                      <a:endParaRPr lang="en-US" sz="1800" dirty="0">
                        <a:latin typeface="Arial"/>
                        <a:ea typeface="Times New Roman"/>
                        <a:cs typeface="Times New Roman"/>
                      </a:endParaRPr>
                    </a:p>
                  </a:txBody>
                  <a:tcPr marL="62821" marR="62821"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Arial"/>
                          <a:ea typeface="Times New Roman"/>
                          <a:cs typeface="Arial"/>
                        </a:rPr>
                        <a:t>8.4*</a:t>
                      </a:r>
                      <a:endParaRPr lang="en-US" sz="1800" dirty="0">
                        <a:latin typeface="Arial"/>
                        <a:ea typeface="Times New Roman"/>
                        <a:cs typeface="Times New Roman"/>
                      </a:endParaRPr>
                    </a:p>
                  </a:txBody>
                  <a:tcPr marL="62821" marR="628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Arial"/>
                          <a:ea typeface="Times New Roman"/>
                          <a:cs typeface="Arial"/>
                        </a:rPr>
                        <a:t>7%</a:t>
                      </a:r>
                      <a:endParaRPr lang="en-US" sz="1800" dirty="0">
                        <a:latin typeface="Arial"/>
                        <a:ea typeface="Times New Roman"/>
                        <a:cs typeface="Times New Roman"/>
                      </a:endParaRPr>
                    </a:p>
                  </a:txBody>
                  <a:tcPr marL="62821" marR="628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Arial"/>
                          <a:ea typeface="Times New Roman"/>
                          <a:cs typeface="Arial"/>
                        </a:rPr>
                        <a:t>4%</a:t>
                      </a:r>
                      <a:endParaRPr lang="en-US" sz="1800" dirty="0">
                        <a:latin typeface="Arial"/>
                        <a:ea typeface="Times New Roman"/>
                        <a:cs typeface="Times New Roman"/>
                      </a:endParaRPr>
                    </a:p>
                  </a:txBody>
                  <a:tcPr marL="62821" marR="62821"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9797">
                <a:tc>
                  <a:txBody>
                    <a:bodyPr/>
                    <a:lstStyle/>
                    <a:p>
                      <a:pPr marL="0" marR="0" algn="ctr">
                        <a:lnSpc>
                          <a:spcPct val="115000"/>
                        </a:lnSpc>
                        <a:spcBef>
                          <a:spcPts val="0"/>
                        </a:spcBef>
                        <a:spcAft>
                          <a:spcPts val="0"/>
                        </a:spcAft>
                      </a:pPr>
                      <a:r>
                        <a:rPr lang="en-US" sz="1800" dirty="0">
                          <a:solidFill>
                            <a:srgbClr val="000000"/>
                          </a:solidFill>
                          <a:latin typeface="Arial"/>
                          <a:ea typeface="Times New Roman"/>
                          <a:cs typeface="Arial"/>
                        </a:rPr>
                        <a:t>7 - Year Bus</a:t>
                      </a:r>
                      <a:endParaRPr lang="en-US" sz="1800" dirty="0">
                        <a:latin typeface="Arial"/>
                        <a:ea typeface="Times New Roman"/>
                        <a:cs typeface="Times New Roman"/>
                      </a:endParaRPr>
                    </a:p>
                  </a:txBody>
                  <a:tcPr marL="62821" marR="62821"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Arial"/>
                          <a:ea typeface="Times New Roman"/>
                          <a:cs typeface="Arial"/>
                        </a:rPr>
                        <a:t>8.2</a:t>
                      </a:r>
                      <a:endParaRPr lang="en-US" sz="1800" dirty="0">
                        <a:latin typeface="Arial"/>
                        <a:ea typeface="Times New Roman"/>
                        <a:cs typeface="Times New Roman"/>
                      </a:endParaRPr>
                    </a:p>
                  </a:txBody>
                  <a:tcPr marL="62821" marR="628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Arial"/>
                          <a:ea typeface="Times New Roman"/>
                          <a:cs typeface="Arial"/>
                        </a:rPr>
                        <a:t>12%</a:t>
                      </a:r>
                      <a:endParaRPr lang="en-US" sz="1800" dirty="0">
                        <a:latin typeface="Arial"/>
                        <a:ea typeface="Times New Roman"/>
                        <a:cs typeface="Times New Roman"/>
                      </a:endParaRPr>
                    </a:p>
                  </a:txBody>
                  <a:tcPr marL="62821" marR="628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Arial"/>
                          <a:ea typeface="Times New Roman"/>
                          <a:cs typeface="Arial"/>
                        </a:rPr>
                        <a:t>3%</a:t>
                      </a:r>
                      <a:endParaRPr lang="en-US" sz="1800" dirty="0">
                        <a:latin typeface="Arial"/>
                        <a:ea typeface="Times New Roman"/>
                        <a:cs typeface="Times New Roman"/>
                      </a:endParaRPr>
                    </a:p>
                  </a:txBody>
                  <a:tcPr marL="62821" marR="62821"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1907">
                <a:tc>
                  <a:txBody>
                    <a:bodyPr/>
                    <a:lstStyle/>
                    <a:p>
                      <a:pPr marL="0" marR="0" algn="ctr">
                        <a:lnSpc>
                          <a:spcPct val="115000"/>
                        </a:lnSpc>
                        <a:spcBef>
                          <a:spcPts val="0"/>
                        </a:spcBef>
                        <a:spcAft>
                          <a:spcPts val="0"/>
                        </a:spcAft>
                      </a:pPr>
                      <a:r>
                        <a:rPr lang="en-US" sz="1800" dirty="0">
                          <a:solidFill>
                            <a:srgbClr val="000000"/>
                          </a:solidFill>
                          <a:latin typeface="Arial"/>
                          <a:ea typeface="Times New Roman"/>
                          <a:cs typeface="Arial"/>
                        </a:rPr>
                        <a:t>5 - Year Bus / Van</a:t>
                      </a:r>
                      <a:endParaRPr lang="en-US" sz="1800" dirty="0">
                        <a:latin typeface="Arial"/>
                        <a:ea typeface="Times New Roman"/>
                        <a:cs typeface="Times New Roman"/>
                      </a:endParaRPr>
                    </a:p>
                  </a:txBody>
                  <a:tcPr marL="62821" marR="62821"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Arial"/>
                          <a:ea typeface="Times New Roman"/>
                          <a:cs typeface="Arial"/>
                        </a:rPr>
                        <a:t>5.9*</a:t>
                      </a:r>
                      <a:endParaRPr lang="en-US" sz="1800" dirty="0">
                        <a:latin typeface="Arial"/>
                        <a:ea typeface="Times New Roman"/>
                        <a:cs typeface="Times New Roman"/>
                      </a:endParaRPr>
                    </a:p>
                  </a:txBody>
                  <a:tcPr marL="62821" marR="628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Arial"/>
                          <a:ea typeface="Times New Roman"/>
                          <a:cs typeface="Arial"/>
                        </a:rPr>
                        <a:t>23%</a:t>
                      </a:r>
                      <a:endParaRPr lang="en-US" sz="1800" dirty="0">
                        <a:latin typeface="Arial"/>
                        <a:ea typeface="Times New Roman"/>
                        <a:cs typeface="Times New Roman"/>
                      </a:endParaRPr>
                    </a:p>
                  </a:txBody>
                  <a:tcPr marL="62821" marR="628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Arial"/>
                          <a:ea typeface="Times New Roman"/>
                          <a:cs typeface="Arial"/>
                        </a:rPr>
                        <a:t>5%</a:t>
                      </a:r>
                      <a:endParaRPr lang="en-US" sz="1800" dirty="0">
                        <a:latin typeface="Arial"/>
                        <a:ea typeface="Times New Roman"/>
                        <a:cs typeface="Times New Roman"/>
                      </a:endParaRPr>
                    </a:p>
                  </a:txBody>
                  <a:tcPr marL="62821" marR="62821"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180">
                <a:tc>
                  <a:txBody>
                    <a:bodyPr/>
                    <a:lstStyle/>
                    <a:p>
                      <a:pPr marL="0" marR="0" algn="ctr">
                        <a:lnSpc>
                          <a:spcPct val="115000"/>
                        </a:lnSpc>
                        <a:spcBef>
                          <a:spcPts val="0"/>
                        </a:spcBef>
                        <a:spcAft>
                          <a:spcPts val="0"/>
                        </a:spcAft>
                      </a:pPr>
                      <a:r>
                        <a:rPr lang="en-US" sz="1800" dirty="0">
                          <a:solidFill>
                            <a:srgbClr val="000000"/>
                          </a:solidFill>
                          <a:latin typeface="Arial"/>
                          <a:ea typeface="Times New Roman"/>
                          <a:cs typeface="Arial"/>
                        </a:rPr>
                        <a:t>4 -Year Van</a:t>
                      </a:r>
                      <a:endParaRPr lang="en-US" sz="1800" dirty="0">
                        <a:latin typeface="Arial"/>
                        <a:ea typeface="Times New Roman"/>
                        <a:cs typeface="Times New Roman"/>
                      </a:endParaRPr>
                    </a:p>
                  </a:txBody>
                  <a:tcPr marL="62821" marR="62821"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Arial"/>
                          <a:ea typeface="Times New Roman"/>
                          <a:cs typeface="Arial"/>
                        </a:rPr>
                        <a:t>5.6</a:t>
                      </a:r>
                      <a:endParaRPr lang="en-US" sz="1800" dirty="0">
                        <a:latin typeface="Arial"/>
                        <a:ea typeface="Times New Roman"/>
                        <a:cs typeface="Times New Roman"/>
                      </a:endParaRPr>
                    </a:p>
                  </a:txBody>
                  <a:tcPr marL="62821" marR="628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Arial"/>
                          <a:ea typeface="Times New Roman"/>
                          <a:cs typeface="Arial"/>
                        </a:rPr>
                        <a:t>29%</a:t>
                      </a:r>
                      <a:endParaRPr lang="en-US" sz="1800" dirty="0">
                        <a:latin typeface="Arial"/>
                        <a:ea typeface="Times New Roman"/>
                        <a:cs typeface="Times New Roman"/>
                      </a:endParaRPr>
                    </a:p>
                  </a:txBody>
                  <a:tcPr marL="62821" marR="628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solidFill>
                            <a:srgbClr val="000000"/>
                          </a:solidFill>
                          <a:latin typeface="Arial"/>
                          <a:ea typeface="Times New Roman"/>
                          <a:cs typeface="Arial"/>
                        </a:rPr>
                        <a:t>10%</a:t>
                      </a:r>
                      <a:endParaRPr lang="en-US" sz="1800" dirty="0">
                        <a:latin typeface="Arial"/>
                        <a:ea typeface="Times New Roman"/>
                        <a:cs typeface="Times New Roman"/>
                      </a:endParaRPr>
                    </a:p>
                  </a:txBody>
                  <a:tcPr marL="62821" marR="62821"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Do I Need a Vehicle Replacement Plan?</a:t>
            </a:r>
            <a:endParaRPr lang="en-US" dirty="0"/>
          </a:p>
        </p:txBody>
      </p:sp>
      <p:graphicFrame>
        <p:nvGraphicFramePr>
          <p:cNvPr id="6" name="Chart 5"/>
          <p:cNvGraphicFramePr/>
          <p:nvPr/>
        </p:nvGraphicFramePr>
        <p:xfrm>
          <a:off x="4038600" y="1905000"/>
          <a:ext cx="4876800" cy="3124200"/>
        </p:xfrm>
        <a:graphic>
          <a:graphicData uri="http://schemas.openxmlformats.org/drawingml/2006/chart">
            <c:chart xmlns:c="http://schemas.openxmlformats.org/drawingml/2006/chart" xmlns:r="http://schemas.openxmlformats.org/officeDocument/2006/relationships" r:id="rId3"/>
          </a:graphicData>
        </a:graphic>
      </p:graphicFrame>
      <p:sp>
        <p:nvSpPr>
          <p:cNvPr id="31747" name="Rectangle 3"/>
          <p:cNvSpPr>
            <a:spLocks noChangeArrowheads="1"/>
          </p:cNvSpPr>
          <p:nvPr/>
        </p:nvSpPr>
        <p:spPr bwMode="auto">
          <a:xfrm>
            <a:off x="3886200" y="5105400"/>
            <a:ext cx="52578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bmk="_Toc342915281">
                <a:ln>
                  <a:noFill/>
                </a:ln>
                <a:solidFill>
                  <a:schemeClr val="tx1"/>
                </a:solidFill>
                <a:effectLst/>
                <a:latin typeface="Calibri" pitchFamily="34" charset="0"/>
                <a:ea typeface="Times New Roman" pitchFamily="18" charset="0"/>
                <a:cs typeface="Calibri" pitchFamily="34" charset="0"/>
              </a:rPr>
              <a:t>Figure 4-1. Maintenance Expense and Vehicle Usage by Age.</a:t>
            </a:r>
            <a:endParaRPr kumimoji="0" lang="en-US" sz="1600" b="0" i="0" u="none" strike="noStrike" cap="none" normalizeH="0" baseline="0" dirty="0" smtClean="0">
              <a:ln>
                <a:noFill/>
              </a:ln>
              <a:solidFill>
                <a:schemeClr val="tx1"/>
              </a:solidFill>
              <a:effectLst/>
              <a:latin typeface="Arial" pitchFamily="34" charset="0"/>
            </a:endParaRPr>
          </a:p>
        </p:txBody>
      </p:sp>
      <p:sp>
        <p:nvSpPr>
          <p:cNvPr id="7" name="Content Placeholder 2"/>
          <p:cNvSpPr>
            <a:spLocks noGrp="1"/>
          </p:cNvSpPr>
          <p:nvPr>
            <p:ph idx="1"/>
          </p:nvPr>
        </p:nvSpPr>
        <p:spPr>
          <a:xfrm>
            <a:off x="457200" y="1524000"/>
            <a:ext cx="3810000" cy="4572000"/>
          </a:xfrm>
        </p:spPr>
        <p:txBody>
          <a:bodyPr>
            <a:normAutofit lnSpcReduction="10000"/>
          </a:bodyPr>
          <a:lstStyle/>
          <a:p>
            <a:r>
              <a:rPr lang="en-US" dirty="0" smtClean="0"/>
              <a:t>Shows accountability</a:t>
            </a:r>
          </a:p>
          <a:p>
            <a:r>
              <a:rPr lang="en-US" dirty="0" smtClean="0"/>
              <a:t>Project replacement in a given year</a:t>
            </a:r>
          </a:p>
          <a:p>
            <a:r>
              <a:rPr lang="en-US" dirty="0" smtClean="0"/>
              <a:t>Keeping vehicles useful</a:t>
            </a:r>
          </a:p>
          <a:p>
            <a:r>
              <a:rPr lang="en-US" dirty="0" smtClean="0"/>
              <a:t>Preparing for capital expenses</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FLEET DATA</a:t>
            </a:r>
            <a:endParaRPr lang="en-US" dirty="0"/>
          </a:p>
        </p:txBody>
      </p:sp>
      <p:sp>
        <p:nvSpPr>
          <p:cNvPr id="3" name="Text Placeholder 2"/>
          <p:cNvSpPr>
            <a:spLocks noGrp="1"/>
          </p:cNvSpPr>
          <p:nvPr>
            <p:ph type="body" idx="1"/>
          </p:nvPr>
        </p:nvSpPr>
        <p:spPr/>
        <p:txBody>
          <a:bodyPr/>
          <a:lstStyle/>
          <a:p>
            <a:r>
              <a:rPr lang="en-US" dirty="0" smtClean="0"/>
              <a:t>Activity:  Replacing your fleet</a:t>
            </a:r>
            <a:endParaRPr lang="en-US" dirty="0"/>
          </a:p>
        </p:txBody>
      </p:sp>
    </p:spTree>
    <p:extLst>
      <p:ext uri="{BB962C8B-B14F-4D97-AF65-F5344CB8AC3E}">
        <p14:creationId xmlns:p14="http://schemas.microsoft.com/office/powerpoint/2010/main" xmlns="" val="3766907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Maximizing Vehicle Effectiveness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xmlns="" val="1810956345"/>
              </p:ext>
            </p:extLst>
          </p:nvPr>
        </p:nvGraphicFramePr>
        <p:xfrm>
          <a:off x="152400" y="1447797"/>
          <a:ext cx="6053500" cy="4800602"/>
        </p:xfrm>
        <a:graphic>
          <a:graphicData uri="http://schemas.openxmlformats.org/drawingml/2006/table">
            <a:tbl>
              <a:tblPr firstRow="1" firstCol="1" bandRow="1">
                <a:tableStyleId>{EB344D84-9AFB-497E-A393-DC336BA19D2E}</a:tableStyleId>
              </a:tblPr>
              <a:tblGrid>
                <a:gridCol w="443612"/>
                <a:gridCol w="679215"/>
                <a:gridCol w="990522"/>
                <a:gridCol w="953730"/>
                <a:gridCol w="806567"/>
                <a:gridCol w="962220"/>
                <a:gridCol w="1217634"/>
              </a:tblGrid>
              <a:tr h="615746">
                <a:tc>
                  <a:txBody>
                    <a:bodyPr/>
                    <a:lstStyle/>
                    <a:p>
                      <a:pPr marL="0" marR="0" algn="ctr">
                        <a:lnSpc>
                          <a:spcPct val="115000"/>
                        </a:lnSpc>
                        <a:spcBef>
                          <a:spcPts val="0"/>
                        </a:spcBef>
                        <a:spcAft>
                          <a:spcPts val="0"/>
                        </a:spcAft>
                      </a:pPr>
                      <a:r>
                        <a:rPr lang="en-US" sz="1100" dirty="0">
                          <a:effectLst/>
                        </a:rPr>
                        <a:t>VIN</a:t>
                      </a:r>
                      <a:endParaRPr lang="en-US" sz="1000" dirty="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Year</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Vehicle</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Service Start</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Service Months</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Actual Mileage</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Maintenance per Mile</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2006</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Aerotech</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Oct-05</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99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226,000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$ 0.30</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Goshen</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Nov-09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51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164,000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$ 0.20</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3</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Goshen</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Nov-09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51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190,000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$ 0.18</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4</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El Dorado</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Jul-10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42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116,000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$ 0.27</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5</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El Dorado</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Jul-10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42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100,000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$ 0.17</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6</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El Dorado</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Jul-10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42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131,000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$ 0.15</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7</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Senator</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Oct-10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39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130,000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$ 0.15</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8</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Senator</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Oct-10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39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97,000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$ 0.25</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Candidate</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Jun-11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31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83,000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$ 0.20</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Candidate</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Aug-11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80,000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$ 0.14</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Candidate</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Sep-11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28</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87,000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$ 0.14</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12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Ford</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Sep-11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28</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72,000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dirty="0">
                          <a:effectLst/>
                        </a:rPr>
                        <a:t>$0.28</a:t>
                      </a:r>
                      <a:endParaRPr lang="en-US" sz="1000" dirty="0">
                        <a:effectLst/>
                        <a:latin typeface="Calibri"/>
                        <a:ea typeface="Calibri"/>
                        <a:cs typeface="Times New Roman"/>
                      </a:endParaRPr>
                    </a:p>
                  </a:txBody>
                  <a:tcPr marL="61418" marR="61418" marT="0" marB="0" anchor="ctr"/>
                </a:tc>
              </a:tr>
            </a:tbl>
          </a:graphicData>
        </a:graphic>
      </p:graphicFrame>
      <p:sp>
        <p:nvSpPr>
          <p:cNvPr id="5" name="Content Placeholder 2"/>
          <p:cNvSpPr>
            <a:spLocks noGrp="1"/>
          </p:cNvSpPr>
          <p:nvPr>
            <p:ph idx="1"/>
          </p:nvPr>
        </p:nvSpPr>
        <p:spPr>
          <a:xfrm>
            <a:off x="6400800" y="1600200"/>
            <a:ext cx="2438400" cy="4495800"/>
          </a:xfrm>
        </p:spPr>
        <p:txBody>
          <a:bodyPr>
            <a:normAutofit fontScale="85000" lnSpcReduction="20000"/>
          </a:bodyPr>
          <a:lstStyle/>
          <a:p>
            <a:pPr marL="0" indent="0">
              <a:buNone/>
            </a:pPr>
            <a:r>
              <a:rPr lang="en-US" dirty="0" smtClean="0"/>
              <a:t>We will calculate:</a:t>
            </a:r>
          </a:p>
          <a:p>
            <a:r>
              <a:rPr lang="en-US" dirty="0" smtClean="0"/>
              <a:t>Mileage per Month</a:t>
            </a:r>
          </a:p>
          <a:p>
            <a:endParaRPr lang="en-US" dirty="0" smtClean="0"/>
          </a:p>
          <a:p>
            <a:r>
              <a:rPr lang="en-US" dirty="0" smtClean="0"/>
              <a:t>FTA Retirement Year</a:t>
            </a:r>
          </a:p>
          <a:p>
            <a:endParaRPr lang="en-US" dirty="0" smtClean="0"/>
          </a:p>
          <a:p>
            <a:r>
              <a:rPr lang="en-US" dirty="0" smtClean="0"/>
              <a:t>Adjusted Retirement Year</a:t>
            </a:r>
            <a:endParaRPr lang="en-US" dirty="0"/>
          </a:p>
        </p:txBody>
      </p:sp>
    </p:spTree>
    <p:extLst>
      <p:ext uri="{BB962C8B-B14F-4D97-AF65-F5344CB8AC3E}">
        <p14:creationId xmlns:p14="http://schemas.microsoft.com/office/powerpoint/2010/main" xmlns="" val="35261090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Maximizing Vehicle Effectiveness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xmlns="" val="519437602"/>
              </p:ext>
            </p:extLst>
          </p:nvPr>
        </p:nvGraphicFramePr>
        <p:xfrm>
          <a:off x="152400" y="1447797"/>
          <a:ext cx="6773750" cy="4800602"/>
        </p:xfrm>
        <a:graphic>
          <a:graphicData uri="http://schemas.openxmlformats.org/drawingml/2006/table">
            <a:tbl>
              <a:tblPr firstRow="1" firstCol="1" bandRow="1">
                <a:tableStyleId>{EB344D84-9AFB-497E-A393-DC336BA19D2E}</a:tableStyleId>
              </a:tblPr>
              <a:tblGrid>
                <a:gridCol w="443612"/>
                <a:gridCol w="679215"/>
                <a:gridCol w="990522"/>
                <a:gridCol w="953730"/>
                <a:gridCol w="806567"/>
                <a:gridCol w="962220"/>
                <a:gridCol w="1217634"/>
                <a:gridCol w="720250"/>
              </a:tblGrid>
              <a:tr h="615746">
                <a:tc>
                  <a:txBody>
                    <a:bodyPr/>
                    <a:lstStyle/>
                    <a:p>
                      <a:pPr marL="0" marR="0" algn="ctr">
                        <a:lnSpc>
                          <a:spcPct val="115000"/>
                        </a:lnSpc>
                        <a:spcBef>
                          <a:spcPts val="0"/>
                        </a:spcBef>
                        <a:spcAft>
                          <a:spcPts val="0"/>
                        </a:spcAft>
                      </a:pPr>
                      <a:r>
                        <a:rPr lang="en-US" sz="1100" dirty="0">
                          <a:effectLst/>
                        </a:rPr>
                        <a:t>VIN</a:t>
                      </a:r>
                      <a:endParaRPr lang="en-US" sz="1000" dirty="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Year</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Vehicle</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Service Start</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Service Months</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Actual Mileage</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Maintenance per Mile</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Mileage per Month</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2006</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Aerotech</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Oct-05</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99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226,000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$ 0.30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2,283</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Goshen</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Nov-09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51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164,000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$ 0.20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3,216</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3</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Goshen</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Nov-09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51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190,000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$ 0.18</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3,726</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4</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El Dorado</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Jul-10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42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116,000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$ 0.27</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2,762</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5</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El Dorado</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Jul-10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42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100,000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$ 0.17</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2,381</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6</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El Dorado</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Jul-10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42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131,000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$ 0.15</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3,119</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7</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Senator</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Oct-10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39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130,000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$ 0.15</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3,333</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8</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Senator</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Oct-10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39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97,000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$ 0.25</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2,487</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Candidate</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Jun-11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31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83,000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$ 0.20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dirty="0">
                          <a:effectLst/>
                        </a:rPr>
                        <a:t>2,677</a:t>
                      </a:r>
                      <a:endParaRPr lang="en-US" sz="1000" dirty="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Candidate</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Aug-11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80,000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$ 0.14</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2,758</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Candidate</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Sep-11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28</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87,000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$ 0.14</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3,107</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12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Ford</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Sep-11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28</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72,000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$0.28</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dirty="0">
                          <a:effectLst/>
                        </a:rPr>
                        <a:t>2,571</a:t>
                      </a:r>
                      <a:endParaRPr lang="en-US" sz="1000" dirty="0">
                        <a:effectLst/>
                        <a:latin typeface="Calibri"/>
                        <a:ea typeface="Calibri"/>
                        <a:cs typeface="Times New Roman"/>
                      </a:endParaRPr>
                    </a:p>
                  </a:txBody>
                  <a:tcPr marL="61418" marR="61418" marT="0" marB="0" anchor="ctr"/>
                </a:tc>
              </a:tr>
            </a:tbl>
          </a:graphicData>
        </a:graphic>
      </p:graphicFrame>
    </p:spTree>
    <p:extLst>
      <p:ext uri="{BB962C8B-B14F-4D97-AF65-F5344CB8AC3E}">
        <p14:creationId xmlns:p14="http://schemas.microsoft.com/office/powerpoint/2010/main" xmlns="" val="31145891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Maximizing Vehicle Effectiveness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xmlns="" val="3967725945"/>
              </p:ext>
            </p:extLst>
          </p:nvPr>
        </p:nvGraphicFramePr>
        <p:xfrm>
          <a:off x="152400" y="1447797"/>
          <a:ext cx="7849173" cy="4800602"/>
        </p:xfrm>
        <a:graphic>
          <a:graphicData uri="http://schemas.openxmlformats.org/drawingml/2006/table">
            <a:tbl>
              <a:tblPr firstRow="1" firstCol="1" bandRow="1">
                <a:tableStyleId>{EB344D84-9AFB-497E-A393-DC336BA19D2E}</a:tableStyleId>
              </a:tblPr>
              <a:tblGrid>
                <a:gridCol w="443612"/>
                <a:gridCol w="679215"/>
                <a:gridCol w="990522"/>
                <a:gridCol w="953730"/>
                <a:gridCol w="806567"/>
                <a:gridCol w="962220"/>
                <a:gridCol w="1217634"/>
                <a:gridCol w="720250"/>
                <a:gridCol w="1075423"/>
              </a:tblGrid>
              <a:tr h="615746">
                <a:tc>
                  <a:txBody>
                    <a:bodyPr/>
                    <a:lstStyle/>
                    <a:p>
                      <a:pPr marL="0" marR="0" algn="ctr">
                        <a:lnSpc>
                          <a:spcPct val="115000"/>
                        </a:lnSpc>
                        <a:spcBef>
                          <a:spcPts val="0"/>
                        </a:spcBef>
                        <a:spcAft>
                          <a:spcPts val="0"/>
                        </a:spcAft>
                      </a:pPr>
                      <a:r>
                        <a:rPr lang="en-US" sz="1100" dirty="0">
                          <a:effectLst/>
                        </a:rPr>
                        <a:t>VIN</a:t>
                      </a:r>
                      <a:endParaRPr lang="en-US" sz="1000" dirty="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Year</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Vehicle</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Service Start</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Service Months</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Actual Mileage</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Maintenance per Mile</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Mileage per Month</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FTA Retirement</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2006</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Aerotech</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Oct-05</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99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226,000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$ 0.30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2,283</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2014</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Goshen</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Nov-09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51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164,000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$ 0.20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3,216</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2014</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3</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Goshen</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Nov-09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51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190,000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$ 0.18</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3,726</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2014</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4</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El Dorado</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Jul-10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42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116,000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$ 0.27</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2,762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2015</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5</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El Dorado</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Jul-10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42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100,000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$ 0.17</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2,381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2015</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6</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El Dorado</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Jul-10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42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131,000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$ 0.15</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3,119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dirty="0">
                          <a:effectLst/>
                        </a:rPr>
                        <a:t>2014</a:t>
                      </a:r>
                      <a:endParaRPr lang="en-US" sz="1000" dirty="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7</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Senator</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Oct-10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39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130,000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$ 0.15</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3,333</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2014</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8</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Senator</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Oct-10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39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97,000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$ 0.25</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2,487</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2016</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Candidate</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Jun-11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31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83,000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$ 0.20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dirty="0">
                          <a:effectLst/>
                        </a:rPr>
                        <a:t>2,677</a:t>
                      </a:r>
                      <a:endParaRPr lang="en-US" sz="1000" dirty="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2016</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Candidate</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Aug-11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80,000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$ 0.14</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2,758</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2016</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Candidate</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Sep-11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28</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87,000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$ 0.14</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3,107</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2016</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12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Ford</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Sep-11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28</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72,000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$0.28</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2,571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dirty="0">
                          <a:effectLst/>
                        </a:rPr>
                        <a:t>2016</a:t>
                      </a:r>
                      <a:endParaRPr lang="en-US" sz="1000" dirty="0">
                        <a:effectLst/>
                        <a:latin typeface="Calibri"/>
                        <a:ea typeface="Calibri"/>
                        <a:cs typeface="Times New Roman"/>
                      </a:endParaRPr>
                    </a:p>
                  </a:txBody>
                  <a:tcPr marL="61418" marR="61418" marT="0" marB="0" anchor="ctr"/>
                </a:tc>
              </a:tr>
            </a:tbl>
          </a:graphicData>
        </a:graphic>
      </p:graphicFrame>
    </p:spTree>
    <p:extLst>
      <p:ext uri="{BB962C8B-B14F-4D97-AF65-F5344CB8AC3E}">
        <p14:creationId xmlns:p14="http://schemas.microsoft.com/office/powerpoint/2010/main" xmlns="" val="39841766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 Materials</a:t>
            </a:r>
            <a:endParaRPr lang="en-US" dirty="0"/>
          </a:p>
        </p:txBody>
      </p:sp>
      <p:sp>
        <p:nvSpPr>
          <p:cNvPr id="3" name="Content Placeholder 2"/>
          <p:cNvSpPr>
            <a:spLocks noGrp="1"/>
          </p:cNvSpPr>
          <p:nvPr>
            <p:ph idx="1"/>
          </p:nvPr>
        </p:nvSpPr>
        <p:spPr>
          <a:xfrm>
            <a:off x="304800" y="1600200"/>
            <a:ext cx="8610600" cy="4525963"/>
          </a:xfrm>
        </p:spPr>
        <p:txBody>
          <a:bodyPr>
            <a:noAutofit/>
          </a:bodyPr>
          <a:lstStyle/>
          <a:p>
            <a:pPr lvl="0"/>
            <a:r>
              <a:rPr lang="en-US" sz="2800" dirty="0" smtClean="0"/>
              <a:t>Participant notebook</a:t>
            </a:r>
          </a:p>
          <a:p>
            <a:pPr lvl="0"/>
            <a:r>
              <a:rPr lang="en-US" sz="2800" dirty="0" smtClean="0"/>
              <a:t>Lesson 3 PowerPoint presentation</a:t>
            </a:r>
          </a:p>
          <a:p>
            <a:r>
              <a:rPr lang="en-US" sz="2800" dirty="0" smtClean="0"/>
              <a:t>Handout of maintenance checklist</a:t>
            </a:r>
          </a:p>
          <a:p>
            <a:r>
              <a:rPr lang="en-US" sz="2800" dirty="0" smtClean="0"/>
              <a:t>Handout of example service fleet</a:t>
            </a:r>
            <a:endParaRPr lang="en-US" sz="2800" dirty="0"/>
          </a:p>
        </p:txBody>
      </p:sp>
    </p:spTree>
    <p:extLst>
      <p:ext uri="{BB962C8B-B14F-4D97-AF65-F5344CB8AC3E}">
        <p14:creationId xmlns:p14="http://schemas.microsoft.com/office/powerpoint/2010/main" xmlns="" val="42757615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Maximizing Vehicle Effectiveness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xmlns="" val="1863151574"/>
              </p:ext>
            </p:extLst>
          </p:nvPr>
        </p:nvGraphicFramePr>
        <p:xfrm>
          <a:off x="152400" y="1447797"/>
          <a:ext cx="8915399" cy="4800602"/>
        </p:xfrm>
        <a:graphic>
          <a:graphicData uri="http://schemas.openxmlformats.org/drawingml/2006/table">
            <a:tbl>
              <a:tblPr firstRow="1" firstCol="1" bandRow="1">
                <a:tableStyleId>{EB344D84-9AFB-497E-A393-DC336BA19D2E}</a:tableStyleId>
              </a:tblPr>
              <a:tblGrid>
                <a:gridCol w="443612"/>
                <a:gridCol w="679215"/>
                <a:gridCol w="990522"/>
                <a:gridCol w="953730"/>
                <a:gridCol w="806567"/>
                <a:gridCol w="962220"/>
                <a:gridCol w="1217634"/>
                <a:gridCol w="720250"/>
                <a:gridCol w="1075423"/>
                <a:gridCol w="1066226"/>
              </a:tblGrid>
              <a:tr h="615746">
                <a:tc>
                  <a:txBody>
                    <a:bodyPr/>
                    <a:lstStyle/>
                    <a:p>
                      <a:pPr marL="0" marR="0" algn="ctr">
                        <a:lnSpc>
                          <a:spcPct val="115000"/>
                        </a:lnSpc>
                        <a:spcBef>
                          <a:spcPts val="0"/>
                        </a:spcBef>
                        <a:spcAft>
                          <a:spcPts val="0"/>
                        </a:spcAft>
                      </a:pPr>
                      <a:r>
                        <a:rPr lang="en-US" sz="1100" dirty="0">
                          <a:effectLst/>
                        </a:rPr>
                        <a:t>VIN</a:t>
                      </a:r>
                      <a:endParaRPr lang="en-US" sz="1000" dirty="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Year</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Vehicle</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Service Start</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Service Months</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Actual Mileage</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Maintenance per Mile</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Mileage per Month</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FTA Retirement</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Retirement</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2006</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Aerotech</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Oct-05</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99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226,000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$ 0.30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2,283</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2014</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2014</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Goshen</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Nov-09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51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164,000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$ 0.20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3,216</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2014</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2014</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3</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Goshen</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Nov-09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51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190,000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$ 0.18</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3,726</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2014</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2014</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4</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El Dorado</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Jul-10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42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116,000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$ 0.27</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2,762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2015</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2015</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5</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El Dorado</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Jul-10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42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100,000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$ 0.17</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2,381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2015</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dirty="0">
                          <a:effectLst/>
                        </a:rPr>
                        <a:t>2016</a:t>
                      </a:r>
                      <a:endParaRPr lang="en-US" sz="1000" dirty="0">
                        <a:effectLst/>
                        <a:latin typeface="Calibri"/>
                        <a:ea typeface="Calibri"/>
                        <a:cs typeface="Times New Roman"/>
                      </a:endParaRPr>
                    </a:p>
                  </a:txBody>
                  <a:tcPr marL="61418" marR="61418" marT="0" marB="0" anchor="ctr">
                    <a:solidFill>
                      <a:srgbClr val="FFFF00"/>
                    </a:solidFill>
                  </a:tcPr>
                </a:tc>
              </a:tr>
              <a:tr h="348738">
                <a:tc>
                  <a:txBody>
                    <a:bodyPr/>
                    <a:lstStyle/>
                    <a:p>
                      <a:pPr marL="0" marR="0" algn="ctr">
                        <a:lnSpc>
                          <a:spcPct val="115000"/>
                        </a:lnSpc>
                        <a:spcBef>
                          <a:spcPts val="0"/>
                        </a:spcBef>
                        <a:spcAft>
                          <a:spcPts val="0"/>
                        </a:spcAft>
                      </a:pPr>
                      <a:r>
                        <a:rPr lang="en-US" sz="1100">
                          <a:effectLst/>
                        </a:rPr>
                        <a:t>6</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El Dorado</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Jul-10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42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131,000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$ 0.15</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3,119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dirty="0">
                          <a:effectLst/>
                        </a:rPr>
                        <a:t>2014</a:t>
                      </a:r>
                      <a:endParaRPr lang="en-US" sz="1000" dirty="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dirty="0">
                          <a:effectLst/>
                        </a:rPr>
                        <a:t>2015</a:t>
                      </a:r>
                      <a:endParaRPr lang="en-US" sz="1000" dirty="0">
                        <a:effectLst/>
                        <a:latin typeface="Calibri"/>
                        <a:ea typeface="Calibri"/>
                        <a:cs typeface="Times New Roman"/>
                      </a:endParaRPr>
                    </a:p>
                  </a:txBody>
                  <a:tcPr marL="61418" marR="61418" marT="0" marB="0" anchor="ctr">
                    <a:solidFill>
                      <a:srgbClr val="FFFF00"/>
                    </a:solidFill>
                  </a:tcPr>
                </a:tc>
              </a:tr>
              <a:tr h="348738">
                <a:tc>
                  <a:txBody>
                    <a:bodyPr/>
                    <a:lstStyle/>
                    <a:p>
                      <a:pPr marL="0" marR="0" algn="ctr">
                        <a:lnSpc>
                          <a:spcPct val="115000"/>
                        </a:lnSpc>
                        <a:spcBef>
                          <a:spcPts val="0"/>
                        </a:spcBef>
                        <a:spcAft>
                          <a:spcPts val="0"/>
                        </a:spcAft>
                      </a:pPr>
                      <a:r>
                        <a:rPr lang="en-US" sz="1100">
                          <a:effectLst/>
                        </a:rPr>
                        <a:t>7</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Senator</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Oct-10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39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130,000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$ 0.15</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3,333</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2014</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dirty="0">
                          <a:effectLst/>
                        </a:rPr>
                        <a:t>2015</a:t>
                      </a:r>
                      <a:endParaRPr lang="en-US" sz="1000" dirty="0">
                        <a:effectLst/>
                        <a:latin typeface="Calibri"/>
                        <a:ea typeface="Calibri"/>
                        <a:cs typeface="Times New Roman"/>
                      </a:endParaRPr>
                    </a:p>
                  </a:txBody>
                  <a:tcPr marL="61418" marR="61418" marT="0" marB="0" anchor="ctr">
                    <a:solidFill>
                      <a:srgbClr val="FFFF00"/>
                    </a:solidFill>
                  </a:tcPr>
                </a:tc>
              </a:tr>
              <a:tr h="348738">
                <a:tc>
                  <a:txBody>
                    <a:bodyPr/>
                    <a:lstStyle/>
                    <a:p>
                      <a:pPr marL="0" marR="0" algn="ctr">
                        <a:lnSpc>
                          <a:spcPct val="115000"/>
                        </a:lnSpc>
                        <a:spcBef>
                          <a:spcPts val="0"/>
                        </a:spcBef>
                        <a:spcAft>
                          <a:spcPts val="0"/>
                        </a:spcAft>
                      </a:pPr>
                      <a:r>
                        <a:rPr lang="en-US" sz="1100">
                          <a:effectLst/>
                        </a:rPr>
                        <a:t>8</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Senator</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Oct-10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39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97,000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$ 0.25</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2,487</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2016</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2016</a:t>
                      </a:r>
                      <a:endParaRPr lang="en-US" sz="1000">
                        <a:effectLst/>
                        <a:latin typeface="Calibri"/>
                        <a:ea typeface="Calibri"/>
                        <a:cs typeface="Times New Roman"/>
                      </a:endParaRPr>
                    </a:p>
                  </a:txBody>
                  <a:tcPr marL="61418" marR="61418" marT="0" marB="0" anchor="ctr"/>
                </a:tc>
              </a:tr>
              <a:tr h="348738">
                <a:tc>
                  <a:txBody>
                    <a:bodyPr/>
                    <a:lstStyle/>
                    <a:p>
                      <a:pPr marL="0" marR="0" algn="ctr">
                        <a:lnSpc>
                          <a:spcPct val="115000"/>
                        </a:lnSpc>
                        <a:spcBef>
                          <a:spcPts val="0"/>
                        </a:spcBef>
                        <a:spcAft>
                          <a:spcPts val="0"/>
                        </a:spcAft>
                      </a:pPr>
                      <a:r>
                        <a:rPr lang="en-US" sz="1100">
                          <a:effectLst/>
                        </a:rPr>
                        <a:t>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Candidate</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Jun-11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31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83,000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$ 0.20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dirty="0">
                          <a:effectLst/>
                        </a:rPr>
                        <a:t>2,677</a:t>
                      </a:r>
                      <a:endParaRPr lang="en-US" sz="1000" dirty="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2016</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dirty="0">
                          <a:effectLst/>
                        </a:rPr>
                        <a:t>2017</a:t>
                      </a:r>
                      <a:endParaRPr lang="en-US" sz="1000" dirty="0">
                        <a:effectLst/>
                        <a:latin typeface="Calibri"/>
                        <a:ea typeface="Calibri"/>
                        <a:cs typeface="Times New Roman"/>
                      </a:endParaRPr>
                    </a:p>
                  </a:txBody>
                  <a:tcPr marL="61418" marR="61418" marT="0" marB="0" anchor="ctr">
                    <a:solidFill>
                      <a:srgbClr val="FFFF00"/>
                    </a:solidFill>
                  </a:tcPr>
                </a:tc>
              </a:tr>
              <a:tr h="348738">
                <a:tc>
                  <a:txBody>
                    <a:bodyPr/>
                    <a:lstStyle/>
                    <a:p>
                      <a:pPr marL="0" marR="0" algn="ctr">
                        <a:lnSpc>
                          <a:spcPct val="115000"/>
                        </a:lnSpc>
                        <a:spcBef>
                          <a:spcPts val="0"/>
                        </a:spcBef>
                        <a:spcAft>
                          <a:spcPts val="0"/>
                        </a:spcAft>
                      </a:pPr>
                      <a:r>
                        <a:rPr lang="en-US" sz="1100">
                          <a:effectLst/>
                        </a:rPr>
                        <a:t>10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Candidate</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Aug-11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29</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80,000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$ 0.14</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2,758</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2016</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dirty="0">
                          <a:effectLst/>
                        </a:rPr>
                        <a:t>2017</a:t>
                      </a:r>
                      <a:endParaRPr lang="en-US" sz="1000" dirty="0">
                        <a:effectLst/>
                        <a:latin typeface="Calibri"/>
                        <a:ea typeface="Calibri"/>
                        <a:cs typeface="Times New Roman"/>
                      </a:endParaRPr>
                    </a:p>
                  </a:txBody>
                  <a:tcPr marL="61418" marR="61418" marT="0" marB="0" anchor="ctr">
                    <a:solidFill>
                      <a:srgbClr val="FFFF00"/>
                    </a:solidFill>
                  </a:tcPr>
                </a:tc>
              </a:tr>
              <a:tr h="348738">
                <a:tc>
                  <a:txBody>
                    <a:bodyPr/>
                    <a:lstStyle/>
                    <a:p>
                      <a:pPr marL="0" marR="0" algn="ctr">
                        <a:lnSpc>
                          <a:spcPct val="115000"/>
                        </a:lnSpc>
                        <a:spcBef>
                          <a:spcPts val="0"/>
                        </a:spcBef>
                        <a:spcAft>
                          <a:spcPts val="0"/>
                        </a:spcAft>
                      </a:pPr>
                      <a:r>
                        <a:rPr lang="en-US" sz="1100">
                          <a:effectLst/>
                        </a:rPr>
                        <a:t>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Candidate</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Sep-11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28</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87,000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$ 0.14</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3,107</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2016</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dirty="0">
                          <a:effectLst/>
                        </a:rPr>
                        <a:t>2017</a:t>
                      </a:r>
                      <a:endParaRPr lang="en-US" sz="1000" dirty="0">
                        <a:effectLst/>
                        <a:latin typeface="Calibri"/>
                        <a:ea typeface="Calibri"/>
                        <a:cs typeface="Times New Roman"/>
                      </a:endParaRPr>
                    </a:p>
                  </a:txBody>
                  <a:tcPr marL="61418" marR="61418" marT="0" marB="0" anchor="ctr">
                    <a:solidFill>
                      <a:srgbClr val="FFFF00"/>
                    </a:solidFill>
                  </a:tcPr>
                </a:tc>
              </a:tr>
              <a:tr h="348738">
                <a:tc>
                  <a:txBody>
                    <a:bodyPr/>
                    <a:lstStyle/>
                    <a:p>
                      <a:pPr marL="0" marR="0" algn="ctr">
                        <a:lnSpc>
                          <a:spcPct val="115000"/>
                        </a:lnSpc>
                        <a:spcBef>
                          <a:spcPts val="0"/>
                        </a:spcBef>
                        <a:spcAft>
                          <a:spcPts val="0"/>
                        </a:spcAft>
                      </a:pPr>
                      <a:r>
                        <a:rPr lang="en-US" sz="1100">
                          <a:effectLst/>
                        </a:rPr>
                        <a:t>12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2012</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Ford</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Sep-11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28</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72,000</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$0.28</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2,571</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a:effectLst/>
                        </a:rPr>
                        <a:t>2016</a:t>
                      </a:r>
                      <a:endParaRPr lang="en-US" sz="1000">
                        <a:effectLst/>
                        <a:latin typeface="Calibri"/>
                        <a:ea typeface="Calibri"/>
                        <a:cs typeface="Times New Roman"/>
                      </a:endParaRPr>
                    </a:p>
                  </a:txBody>
                  <a:tcPr marL="61418" marR="61418" marT="0" marB="0" anchor="ctr"/>
                </a:tc>
                <a:tc>
                  <a:txBody>
                    <a:bodyPr/>
                    <a:lstStyle/>
                    <a:p>
                      <a:pPr marL="0" marR="0" algn="ctr">
                        <a:lnSpc>
                          <a:spcPct val="115000"/>
                        </a:lnSpc>
                        <a:spcBef>
                          <a:spcPts val="0"/>
                        </a:spcBef>
                        <a:spcAft>
                          <a:spcPts val="0"/>
                        </a:spcAft>
                      </a:pPr>
                      <a:r>
                        <a:rPr lang="en-US" sz="1100" dirty="0">
                          <a:effectLst/>
                        </a:rPr>
                        <a:t>2016</a:t>
                      </a:r>
                      <a:endParaRPr lang="en-US" sz="1000" dirty="0">
                        <a:effectLst/>
                        <a:latin typeface="Calibri"/>
                        <a:ea typeface="Calibri"/>
                        <a:cs typeface="Times New Roman"/>
                      </a:endParaRPr>
                    </a:p>
                  </a:txBody>
                  <a:tcPr marL="61418" marR="61418" marT="0" marB="0" anchor="ctr"/>
                </a:tc>
              </a:tr>
            </a:tbl>
          </a:graphicData>
        </a:graphic>
      </p:graphicFrame>
    </p:spTree>
    <p:extLst>
      <p:ext uri="{BB962C8B-B14F-4D97-AF65-F5344CB8AC3E}">
        <p14:creationId xmlns:p14="http://schemas.microsoft.com/office/powerpoint/2010/main" xmlns="" val="18054906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Preventive Maintenance Practices</a:t>
            </a:r>
            <a:endParaRPr lang="en-US" dirty="0"/>
          </a:p>
        </p:txBody>
      </p:sp>
      <p:sp>
        <p:nvSpPr>
          <p:cNvPr id="3" name="Content Placeholder 2"/>
          <p:cNvSpPr>
            <a:spLocks noGrp="1"/>
          </p:cNvSpPr>
          <p:nvPr>
            <p:ph idx="1"/>
          </p:nvPr>
        </p:nvSpPr>
        <p:spPr/>
        <p:txBody>
          <a:bodyPr/>
          <a:lstStyle/>
          <a:p>
            <a:r>
              <a:rPr lang="en-US" dirty="0" smtClean="0"/>
              <a:t>Establish all service intervals as multiples of a common denominator</a:t>
            </a:r>
          </a:p>
          <a:p>
            <a:r>
              <a:rPr lang="en-US" dirty="0" smtClean="0"/>
              <a:t>Consider seasonal and environmental conditions that can impact maintenance</a:t>
            </a:r>
          </a:p>
          <a:p>
            <a:r>
              <a:rPr lang="en-US" dirty="0" smtClean="0"/>
              <a:t>Include a regular schedule for washing and cleaning vehicles</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Policies, Procedures, and Strategies to Manage Maintenance Costs</a:t>
            </a:r>
            <a:endParaRPr lang="en-US" dirty="0"/>
          </a:p>
        </p:txBody>
      </p:sp>
      <p:sp>
        <p:nvSpPr>
          <p:cNvPr id="3" name="Content Placeholder 2"/>
          <p:cNvSpPr>
            <a:spLocks noGrp="1"/>
          </p:cNvSpPr>
          <p:nvPr>
            <p:ph idx="1"/>
          </p:nvPr>
        </p:nvSpPr>
        <p:spPr/>
        <p:txBody>
          <a:bodyPr/>
          <a:lstStyle/>
          <a:p>
            <a:r>
              <a:rPr lang="en-US" dirty="0" smtClean="0"/>
              <a:t>Maintenance contractor oversight</a:t>
            </a:r>
          </a:p>
          <a:p>
            <a:pPr lvl="1"/>
            <a:r>
              <a:rPr lang="en-US" dirty="0" smtClean="0"/>
              <a:t>Ensure contractor has the most up-to-date vehicle information</a:t>
            </a:r>
          </a:p>
          <a:p>
            <a:pPr lvl="1"/>
            <a:r>
              <a:rPr lang="en-US" dirty="0" smtClean="0"/>
              <a:t>Store work orders with invoices for comparison to each other</a:t>
            </a:r>
          </a:p>
          <a:p>
            <a:pPr lvl="1"/>
            <a:r>
              <a:rPr lang="en-US" dirty="0" smtClean="0"/>
              <a:t>Ensure maintenance supervisor has enough time to oversee operations</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Policies, Procedures, and Strategies to Manage Maintenance Costs</a:t>
            </a:r>
            <a:endParaRPr lang="en-US" dirty="0"/>
          </a:p>
        </p:txBody>
      </p:sp>
      <p:sp>
        <p:nvSpPr>
          <p:cNvPr id="3" name="Content Placeholder 2"/>
          <p:cNvSpPr>
            <a:spLocks noGrp="1"/>
          </p:cNvSpPr>
          <p:nvPr>
            <p:ph idx="1"/>
          </p:nvPr>
        </p:nvSpPr>
        <p:spPr>
          <a:xfrm>
            <a:off x="381000" y="1508610"/>
            <a:ext cx="8305800" cy="4358790"/>
          </a:xfrm>
        </p:spPr>
        <p:txBody>
          <a:bodyPr>
            <a:normAutofit/>
          </a:bodyPr>
          <a:lstStyle/>
          <a:p>
            <a:r>
              <a:rPr lang="en-US" dirty="0" smtClean="0"/>
              <a:t>Fleet spare vehicle ratio</a:t>
            </a:r>
          </a:p>
          <a:p>
            <a:pPr lvl="1"/>
            <a:endParaRPr lang="en-US" dirty="0" smtClean="0"/>
          </a:p>
          <a:p>
            <a:pPr lvl="1"/>
            <a:endParaRPr lang="en-US" dirty="0" smtClean="0"/>
          </a:p>
          <a:p>
            <a:pPr lvl="1"/>
            <a:endParaRPr lang="en-US" dirty="0"/>
          </a:p>
          <a:p>
            <a:pPr lvl="1"/>
            <a:r>
              <a:rPr lang="en-US" dirty="0" smtClean="0"/>
              <a:t>Should be between 10 to 20 percent</a:t>
            </a:r>
          </a:p>
          <a:p>
            <a:pPr lvl="1"/>
            <a:r>
              <a:rPr lang="en-US" dirty="0" smtClean="0"/>
              <a:t>Varies depending on specific agency needs</a:t>
            </a:r>
          </a:p>
          <a:p>
            <a:pPr lvl="1"/>
            <a:endParaRPr lang="en-US" dirty="0"/>
          </a:p>
          <a:p>
            <a:r>
              <a:rPr lang="en-US" dirty="0" smtClean="0"/>
              <a:t>Do you know your spares ratio?</a:t>
            </a:r>
            <a:endParaRPr lang="en-US" dirty="0"/>
          </a:p>
        </p:txBody>
      </p:sp>
      <p:sp>
        <p:nvSpPr>
          <p:cNvPr id="36865" name="Rectangle 1"/>
          <p:cNvSpPr>
            <a:spLocks noChangeArrowheads="1"/>
          </p:cNvSpPr>
          <p:nvPr/>
        </p:nvSpPr>
        <p:spPr bwMode="auto">
          <a:xfrm>
            <a:off x="0" y="2438400"/>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Garamond Premr Pro"/>
                <a:ea typeface="Calibri" pitchFamily="34" charset="0"/>
                <a:cs typeface="Times New Roman" pitchFamily="18" charset="0"/>
              </a:rPr>
              <a:t>Spares Ratio = </a:t>
            </a:r>
            <a:r>
              <a:rPr kumimoji="0" lang="en-US" sz="2400" b="0" i="0" u="sng" strike="noStrike" cap="none" normalizeH="0" baseline="0" dirty="0" smtClean="0">
                <a:ln>
                  <a:noFill/>
                </a:ln>
                <a:solidFill>
                  <a:schemeClr val="tx1"/>
                </a:solidFill>
                <a:effectLst/>
                <a:latin typeface="Garamond Premr Pro"/>
                <a:ea typeface="Calibri" pitchFamily="34" charset="0"/>
                <a:cs typeface="Times New Roman" pitchFamily="18" charset="0"/>
              </a:rPr>
              <a:t>Total Active Fleet – Peak Vehicle Requirement</a:t>
            </a:r>
            <a:endParaRPr kumimoji="0" lang="en-US" sz="2400" b="0" i="0" u="none" strike="noStrike" cap="none" normalizeH="0" baseline="0" dirty="0" smtClean="0">
              <a:ln>
                <a:noFill/>
              </a:ln>
              <a:solidFill>
                <a:schemeClr val="tx1"/>
              </a:solidFill>
              <a:effectLst/>
              <a:latin typeface="Arial" pitchFamily="34" charset="0"/>
            </a:endParaRPr>
          </a:p>
          <a:p>
            <a:pPr marL="0" marR="0" lvl="0" indent="45720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Garamond Premr Pro"/>
                <a:ea typeface="Calibri" pitchFamily="34" charset="0"/>
                <a:cs typeface="Times New Roman" pitchFamily="18" charset="0"/>
              </a:rPr>
              <a:t>Peak Vehicle Requirement</a:t>
            </a:r>
            <a:endParaRPr kumimoji="0" lang="en-US" sz="2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Factors influencing the spares ratio</a:t>
            </a:r>
            <a:endParaRPr lang="en-US" dirty="0"/>
          </a:p>
        </p:txBody>
      </p:sp>
      <p:sp>
        <p:nvSpPr>
          <p:cNvPr id="4" name="Content Placeholder 3"/>
          <p:cNvSpPr txBox="1">
            <a:spLocks noGrp="1"/>
          </p:cNvSpPr>
          <p:nvPr>
            <p:ph idx="1"/>
          </p:nvPr>
        </p:nvSpPr>
        <p:spPr>
          <a:xfrm>
            <a:off x="457200" y="1600200"/>
            <a:ext cx="4114800" cy="4302716"/>
          </a:xfrm>
          <a:prstGeom prst="rect">
            <a:avLst/>
          </a:prstGeom>
          <a:noFill/>
        </p:spPr>
        <p:txBody>
          <a:bodyPr wrap="square" rtlCol="0">
            <a:spAutoFit/>
          </a:bodyPr>
          <a:lstStyle/>
          <a:p>
            <a:pPr>
              <a:buFont typeface="Arial" pitchFamily="34" charset="0"/>
              <a:buChar char="•"/>
            </a:pPr>
            <a:r>
              <a:rPr lang="en-US" sz="2400" dirty="0" smtClean="0"/>
              <a:t> Operating environment</a:t>
            </a:r>
          </a:p>
          <a:p>
            <a:pPr>
              <a:buFont typeface="Arial" pitchFamily="34" charset="0"/>
              <a:buChar char="•"/>
            </a:pPr>
            <a:r>
              <a:rPr lang="en-US" sz="2400" dirty="0" smtClean="0"/>
              <a:t> Annual bus mileage</a:t>
            </a:r>
          </a:p>
          <a:p>
            <a:pPr>
              <a:buFont typeface="Arial" pitchFamily="34" charset="0"/>
              <a:buChar char="•"/>
            </a:pPr>
            <a:r>
              <a:rPr lang="en-US" sz="2400" dirty="0" smtClean="0"/>
              <a:t> Bus operating speeds</a:t>
            </a:r>
          </a:p>
          <a:p>
            <a:pPr>
              <a:buFont typeface="Arial" pitchFamily="34" charset="0"/>
              <a:buChar char="•"/>
            </a:pPr>
            <a:r>
              <a:rPr lang="en-US" sz="2400" dirty="0" smtClean="0"/>
              <a:t> Ridership fluctuations</a:t>
            </a:r>
          </a:p>
          <a:p>
            <a:pPr>
              <a:buFont typeface="Arial" pitchFamily="34" charset="0"/>
              <a:buChar char="•"/>
            </a:pPr>
            <a:r>
              <a:rPr lang="en-US" sz="2400" dirty="0" smtClean="0"/>
              <a:t> Planned service/route adjustments</a:t>
            </a:r>
          </a:p>
          <a:p>
            <a:pPr>
              <a:buFont typeface="Arial" pitchFamily="34" charset="0"/>
              <a:buChar char="•"/>
            </a:pPr>
            <a:r>
              <a:rPr lang="en-US" sz="2400" dirty="0" smtClean="0"/>
              <a:t> Age of fleet</a:t>
            </a:r>
          </a:p>
          <a:p>
            <a:pPr>
              <a:buFont typeface="Arial" pitchFamily="34" charset="0"/>
              <a:buChar char="•"/>
            </a:pPr>
            <a:r>
              <a:rPr lang="en-US" sz="2400" dirty="0" smtClean="0"/>
              <a:t> Peak-to-base ratio</a:t>
            </a:r>
          </a:p>
          <a:p>
            <a:pPr>
              <a:buFont typeface="Arial" pitchFamily="34" charset="0"/>
              <a:buChar char="•"/>
            </a:pPr>
            <a:r>
              <a:rPr lang="en-US" sz="2400" dirty="0" smtClean="0"/>
              <a:t> Fleet mix of bus makes and models</a:t>
            </a:r>
          </a:p>
        </p:txBody>
      </p:sp>
      <p:sp>
        <p:nvSpPr>
          <p:cNvPr id="5" name="Content Placeholder 3"/>
          <p:cNvSpPr txBox="1">
            <a:spLocks/>
          </p:cNvSpPr>
          <p:nvPr/>
        </p:nvSpPr>
        <p:spPr>
          <a:xfrm>
            <a:off x="4572000" y="1600200"/>
            <a:ext cx="4114800" cy="3490186"/>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Clr>
                <a:srgbClr val="19447E"/>
              </a:buClr>
              <a:buSzPct val="125000"/>
              <a:buFont typeface="Wingdings" pitchFamily="2" charset="2"/>
              <a:buChar char="§"/>
              <a:defRPr sz="3200" kern="0" baseline="0">
                <a:solidFill>
                  <a:schemeClr val="tx1"/>
                </a:solidFill>
                <a:latin typeface="+mn-lt"/>
                <a:ea typeface="+mn-ea"/>
                <a:cs typeface="+mn-cs"/>
              </a:defRPr>
            </a:lvl1pPr>
            <a:lvl2pPr marL="742950" indent="-285750" algn="l" defTabSz="914400" rtl="0" eaLnBrk="1" latinLnBrk="0" hangingPunct="1">
              <a:spcBef>
                <a:spcPct val="20000"/>
              </a:spcBef>
              <a:buClr>
                <a:srgbClr val="5C0024"/>
              </a:buClr>
              <a:buSzPct val="125000"/>
              <a:buFont typeface="Arial" pitchFamily="34" charset="0"/>
              <a:buChar char="•"/>
              <a:defRPr sz="2800" kern="0" baseline="0">
                <a:solidFill>
                  <a:schemeClr val="tx1"/>
                </a:solidFill>
                <a:latin typeface="+mn-lt"/>
                <a:ea typeface="+mn-ea"/>
                <a:cs typeface="+mn-cs"/>
              </a:defRPr>
            </a:lvl2pPr>
            <a:lvl3pPr marL="1143000" indent="-228600" algn="l" defTabSz="914400" rtl="0" eaLnBrk="1" latinLnBrk="0" hangingPunct="1">
              <a:spcBef>
                <a:spcPct val="20000"/>
              </a:spcBef>
              <a:buClr>
                <a:srgbClr val="678250"/>
              </a:buClr>
              <a:buFont typeface="Arial" pitchFamily="34" charset="0"/>
              <a:buChar char="•"/>
              <a:defRPr sz="2400" kern="0" baseline="0">
                <a:solidFill>
                  <a:schemeClr val="tx1"/>
                </a:solidFill>
                <a:latin typeface="+mn-lt"/>
                <a:ea typeface="+mn-ea"/>
                <a:cs typeface="+mn-cs"/>
              </a:defRPr>
            </a:lvl3pPr>
            <a:lvl4pPr marL="1600200" indent="-228600" algn="l" defTabSz="914400" rtl="0" eaLnBrk="1" latinLnBrk="0" hangingPunct="1">
              <a:spcBef>
                <a:spcPct val="20000"/>
              </a:spcBef>
              <a:buClr>
                <a:srgbClr val="5C0024"/>
              </a:buClr>
              <a:buFont typeface="Arial" pitchFamily="34" charset="0"/>
              <a:buChar char="–"/>
              <a:defRPr sz="2000" kern="0" baseline="0">
                <a:solidFill>
                  <a:schemeClr val="tx1"/>
                </a:solidFill>
                <a:latin typeface="+mn-lt"/>
                <a:ea typeface="+mn-ea"/>
                <a:cs typeface="+mn-cs"/>
              </a:defRPr>
            </a:lvl4pPr>
            <a:lvl5pPr marL="2057400" indent="-228600" algn="l" defTabSz="914400" rtl="0" eaLnBrk="1" latinLnBrk="0" hangingPunct="1">
              <a:spcBef>
                <a:spcPct val="20000"/>
              </a:spcBef>
              <a:buClr>
                <a:srgbClr val="4B8992"/>
              </a:buClr>
              <a:buFont typeface="Arial" pitchFamily="34" charset="0"/>
              <a:buChar char="»"/>
              <a:defRPr sz="2000" kern="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itchFamily="34" charset="0"/>
              <a:buChar char="•"/>
            </a:pPr>
            <a:r>
              <a:rPr lang="en-US" sz="2400" dirty="0" smtClean="0"/>
              <a:t> Road calls</a:t>
            </a:r>
          </a:p>
          <a:p>
            <a:pPr>
              <a:buFont typeface="Arial" pitchFamily="34" charset="0"/>
              <a:buChar char="•"/>
            </a:pPr>
            <a:r>
              <a:rPr lang="en-US" sz="2400" dirty="0" smtClean="0"/>
              <a:t> Vehicles per mechanic</a:t>
            </a:r>
          </a:p>
          <a:p>
            <a:pPr>
              <a:buFont typeface="Arial" pitchFamily="34" charset="0"/>
              <a:buChar char="•"/>
            </a:pPr>
            <a:r>
              <a:rPr lang="en-US" sz="2400" dirty="0" smtClean="0"/>
              <a:t> Alternative-fuel buses</a:t>
            </a:r>
          </a:p>
          <a:p>
            <a:pPr>
              <a:buFont typeface="Arial" pitchFamily="34" charset="0"/>
              <a:buChar char="•"/>
            </a:pPr>
            <a:r>
              <a:rPr lang="en-US" sz="2400" dirty="0" smtClean="0"/>
              <a:t> Management and finance</a:t>
            </a:r>
          </a:p>
          <a:p>
            <a:pPr>
              <a:buFont typeface="Arial" pitchFamily="34" charset="0"/>
              <a:buChar char="•"/>
            </a:pPr>
            <a:r>
              <a:rPr lang="en-US" sz="2400" dirty="0" smtClean="0"/>
              <a:t> Bus purchase/retirement schedule</a:t>
            </a:r>
          </a:p>
          <a:p>
            <a:pPr>
              <a:buFont typeface="Arial" pitchFamily="34" charset="0"/>
              <a:buChar char="•"/>
            </a:pPr>
            <a:r>
              <a:rPr lang="en-US" sz="2400" dirty="0" smtClean="0"/>
              <a:t> Inventory management</a:t>
            </a:r>
          </a:p>
          <a:p>
            <a:pPr>
              <a:buFont typeface="Arial" pitchFamily="34" charset="0"/>
              <a:buChar char="•"/>
            </a:pPr>
            <a:r>
              <a:rPr lang="en-US" sz="2400" dirty="0" smtClean="0"/>
              <a:t> Maintenance training</a:t>
            </a:r>
            <a:endParaRPr lang="en-US" sz="2400" dirty="0"/>
          </a:p>
        </p:txBody>
      </p:sp>
    </p:spTree>
    <p:extLst>
      <p:ext uri="{BB962C8B-B14F-4D97-AF65-F5344CB8AC3E}">
        <p14:creationId xmlns:p14="http://schemas.microsoft.com/office/powerpoint/2010/main" xmlns="" val="243980441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a:t>
            </a:r>
            <a:endParaRPr lang="en-US" dirty="0"/>
          </a:p>
        </p:txBody>
      </p:sp>
      <p:sp>
        <p:nvSpPr>
          <p:cNvPr id="3" name="Content Placeholder 2"/>
          <p:cNvSpPr>
            <a:spLocks noGrp="1"/>
          </p:cNvSpPr>
          <p:nvPr>
            <p:ph idx="1"/>
          </p:nvPr>
        </p:nvSpPr>
        <p:spPr/>
        <p:txBody>
          <a:bodyPr>
            <a:noAutofit/>
          </a:bodyPr>
          <a:lstStyle/>
          <a:p>
            <a:pPr lvl="0"/>
            <a:r>
              <a:rPr lang="en-US" sz="2800" dirty="0" smtClean="0"/>
              <a:t>Why is maintaining a vehicle database important? </a:t>
            </a:r>
          </a:p>
          <a:p>
            <a:pPr lvl="0"/>
            <a:r>
              <a:rPr lang="en-US" sz="2800" dirty="0" smtClean="0"/>
              <a:t>Why is networking a database useful?</a:t>
            </a:r>
          </a:p>
          <a:p>
            <a:pPr lvl="0"/>
            <a:r>
              <a:rPr lang="en-US" sz="2800" dirty="0" smtClean="0"/>
              <a:t>What are some good maintenance practices?</a:t>
            </a:r>
          </a:p>
          <a:p>
            <a:pPr lvl="0"/>
            <a:r>
              <a:rPr lang="en-US" sz="2800" dirty="0" smtClean="0"/>
              <a:t>How does maintenance factor in to replacement?</a:t>
            </a:r>
          </a:p>
          <a:p>
            <a:pPr lvl="0"/>
            <a:r>
              <a:rPr lang="en-US" sz="2800" dirty="0" smtClean="0"/>
              <a:t>Give examples of when vehicle life should be extended.</a:t>
            </a:r>
            <a:endParaRPr lang="en-US" sz="2800" dirty="0"/>
          </a:p>
        </p:txBody>
      </p:sp>
    </p:spTree>
    <p:extLst>
      <p:ext uri="{BB962C8B-B14F-4D97-AF65-F5344CB8AC3E}">
        <p14:creationId xmlns:p14="http://schemas.microsoft.com/office/powerpoint/2010/main" xmlns="" val="5949130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be concerned about Maintenance Costs when they are unavoidable?</a:t>
            </a:r>
            <a:endParaRPr lang="en-US" dirty="0"/>
          </a:p>
        </p:txBody>
      </p:sp>
      <p:sp>
        <p:nvSpPr>
          <p:cNvPr id="3" name="Text Placeholder 2"/>
          <p:cNvSpPr>
            <a:spLocks noGrp="1"/>
          </p:cNvSpPr>
          <p:nvPr>
            <p:ph type="body" idx="1"/>
          </p:nvPr>
        </p:nvSpPr>
        <p:spPr/>
        <p:txBody>
          <a:bodyPr/>
          <a:lstStyle/>
          <a:p>
            <a:r>
              <a:rPr lang="en-US" dirty="0" smtClean="0"/>
              <a:t>Lesson 3. Maintenance: Vehicles and State of Good Repair</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Vehicle Maintenance is Unavoidable</a:t>
            </a:r>
          </a:p>
        </p:txBody>
      </p:sp>
      <p:sp>
        <p:nvSpPr>
          <p:cNvPr id="3" name="Content Placeholder 2"/>
          <p:cNvSpPr>
            <a:spLocks noGrp="1"/>
          </p:cNvSpPr>
          <p:nvPr>
            <p:ph idx="1"/>
          </p:nvPr>
        </p:nvSpPr>
        <p:spPr>
          <a:xfrm>
            <a:off x="304800" y="1600200"/>
            <a:ext cx="8610600" cy="4525963"/>
          </a:xfrm>
        </p:spPr>
        <p:txBody>
          <a:bodyPr>
            <a:noAutofit/>
          </a:bodyPr>
          <a:lstStyle/>
          <a:p>
            <a:r>
              <a:rPr lang="en-US" b="1" dirty="0" smtClean="0"/>
              <a:t>Texas Transit Maintenance Stats (2011) </a:t>
            </a:r>
          </a:p>
          <a:p>
            <a:pPr lvl="1"/>
            <a:r>
              <a:rPr lang="en-US" dirty="0" smtClean="0"/>
              <a:t> Rural agencies spent 6 percent on maintenance ($0.21 per revenue mile, $3.82 per revenue hour) </a:t>
            </a:r>
          </a:p>
          <a:p>
            <a:pPr lvl="1"/>
            <a:r>
              <a:rPr lang="en-US" dirty="0" smtClean="0"/>
              <a:t> State-funded urban agencies spent 18 percent on maintenance ($0.73 per revenue mile, $10.59 per revenue hour) </a:t>
            </a:r>
            <a:endParaRPr lang="en-US" dirty="0"/>
          </a:p>
        </p:txBody>
      </p:sp>
    </p:spTree>
    <p:extLst>
      <p:ext uri="{BB962C8B-B14F-4D97-AF65-F5344CB8AC3E}">
        <p14:creationId xmlns:p14="http://schemas.microsoft.com/office/powerpoint/2010/main" xmlns="" val="42757615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are some activities that affect maintenance?</a:t>
            </a:r>
            <a:endParaRPr lang="en-US" dirty="0"/>
          </a:p>
        </p:txBody>
      </p:sp>
      <p:sp>
        <p:nvSpPr>
          <p:cNvPr id="3" name="Content Placeholder 2"/>
          <p:cNvSpPr>
            <a:spLocks noGrp="1"/>
          </p:cNvSpPr>
          <p:nvPr>
            <p:ph idx="1"/>
          </p:nvPr>
        </p:nvSpPr>
        <p:spPr/>
        <p:txBody>
          <a:bodyPr/>
          <a:lstStyle/>
          <a:p>
            <a:r>
              <a:rPr lang="en-US" dirty="0" smtClean="0"/>
              <a:t>Factors controlled by the agency?</a:t>
            </a:r>
          </a:p>
          <a:p>
            <a:endParaRPr lang="en-US" dirty="0"/>
          </a:p>
          <a:p>
            <a:endParaRPr lang="en-US" dirty="0" smtClean="0"/>
          </a:p>
          <a:p>
            <a:r>
              <a:rPr lang="en-US" dirty="0" smtClean="0"/>
              <a:t>Factors beyond the agency’s control?</a:t>
            </a:r>
            <a:endParaRPr lang="en-US" dirty="0"/>
          </a:p>
        </p:txBody>
      </p:sp>
    </p:spTree>
    <p:extLst>
      <p:ext uri="{BB962C8B-B14F-4D97-AF65-F5344CB8AC3E}">
        <p14:creationId xmlns:p14="http://schemas.microsoft.com/office/powerpoint/2010/main" xmlns="" val="4848082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Factors Affecting Maintenance</a:t>
            </a:r>
            <a:endParaRPr lang="en-US" dirty="0"/>
          </a:p>
        </p:txBody>
      </p:sp>
      <p:sp>
        <p:nvSpPr>
          <p:cNvPr id="3" name="Content Placeholder 2"/>
          <p:cNvSpPr>
            <a:spLocks noGrp="1"/>
          </p:cNvSpPr>
          <p:nvPr>
            <p:ph idx="1"/>
          </p:nvPr>
        </p:nvSpPr>
        <p:spPr>
          <a:xfrm>
            <a:off x="4724400" y="1752600"/>
            <a:ext cx="4114800" cy="4525963"/>
          </a:xfrm>
        </p:spPr>
        <p:txBody>
          <a:bodyPr>
            <a:normAutofit/>
          </a:bodyPr>
          <a:lstStyle/>
          <a:p>
            <a:r>
              <a:rPr lang="en-US" dirty="0" smtClean="0"/>
              <a:t>External</a:t>
            </a:r>
          </a:p>
          <a:p>
            <a:pPr lvl="1"/>
            <a:r>
              <a:rPr lang="en-US" dirty="0" smtClean="0"/>
              <a:t>Inclement or extreme weather</a:t>
            </a:r>
          </a:p>
          <a:p>
            <a:pPr lvl="1"/>
            <a:r>
              <a:rPr lang="en-US" dirty="0" smtClean="0"/>
              <a:t>Vehicular accidents</a:t>
            </a:r>
          </a:p>
          <a:p>
            <a:pPr lvl="1"/>
            <a:r>
              <a:rPr lang="en-US" dirty="0" smtClean="0"/>
              <a:t>Roadway conditions</a:t>
            </a:r>
            <a:endParaRPr lang="en-US" dirty="0"/>
          </a:p>
        </p:txBody>
      </p:sp>
      <p:sp>
        <p:nvSpPr>
          <p:cNvPr id="5" name="Content Placeholder 2"/>
          <p:cNvSpPr txBox="1">
            <a:spLocks/>
          </p:cNvSpPr>
          <p:nvPr/>
        </p:nvSpPr>
        <p:spPr>
          <a:xfrm>
            <a:off x="762000" y="1828800"/>
            <a:ext cx="4114800" cy="4525963"/>
          </a:xfrm>
          <a:prstGeom prst="rect">
            <a:avLst/>
          </a:prstGeom>
        </p:spPr>
        <p:txBody>
          <a:bodyPr vert="horz" lIns="91440" tIns="45720" rIns="91440" bIns="45720" rtlCol="0">
            <a:normAutofit lnSpcReduction="10000"/>
          </a:bodyPr>
          <a:lstStyle/>
          <a:p>
            <a:pPr marL="342900" marR="0" lvl="0" indent="-342900" algn="l" defTabSz="914400" rtl="0" eaLnBrk="1" fontAlgn="auto" latinLnBrk="0" hangingPunct="1">
              <a:lnSpc>
                <a:spcPct val="100000"/>
              </a:lnSpc>
              <a:spcBef>
                <a:spcPct val="20000"/>
              </a:spcBef>
              <a:spcAft>
                <a:spcPts val="0"/>
              </a:spcAft>
              <a:buClr>
                <a:srgbClr val="19447E"/>
              </a:buClr>
              <a:buSzPct val="125000"/>
              <a:buFont typeface="Wingdings" pitchFamily="2" charset="2"/>
              <a:buChar char="§"/>
              <a:tabLst/>
              <a:defRPr/>
            </a:pPr>
            <a:r>
              <a:rPr kumimoji="0" lang="en-US" sz="3200" b="0" i="0" u="none" strike="noStrike" kern="0" cap="none" spc="0" normalizeH="0" baseline="0" noProof="0" dirty="0" smtClean="0">
                <a:ln>
                  <a:noFill/>
                </a:ln>
                <a:solidFill>
                  <a:schemeClr val="tx1"/>
                </a:solidFill>
                <a:effectLst/>
                <a:uLnTx/>
                <a:uFillTx/>
                <a:latin typeface="+mn-lt"/>
                <a:ea typeface="+mn-ea"/>
                <a:cs typeface="+mn-cs"/>
              </a:rPr>
              <a:t>Internal</a:t>
            </a:r>
          </a:p>
          <a:p>
            <a:pPr marL="742950" marR="0" lvl="1" indent="-285750" algn="l" defTabSz="914400" rtl="0" eaLnBrk="1" fontAlgn="auto" latinLnBrk="0" hangingPunct="1">
              <a:lnSpc>
                <a:spcPct val="100000"/>
              </a:lnSpc>
              <a:spcBef>
                <a:spcPct val="20000"/>
              </a:spcBef>
              <a:spcAft>
                <a:spcPts val="0"/>
              </a:spcAft>
              <a:buClr>
                <a:srgbClr val="5C0024"/>
              </a:buClr>
              <a:buSzPct val="125000"/>
              <a:buFont typeface="Arial" pitchFamily="34" charset="0"/>
              <a:buChar char="•"/>
              <a:tabLst/>
              <a:defRPr/>
            </a:pPr>
            <a:r>
              <a:rPr lang="en-US" sz="2800" kern="0" dirty="0" smtClean="0"/>
              <a:t>Fleet condition</a:t>
            </a:r>
            <a:endParaRPr kumimoji="0" lang="en-US" sz="2800" b="0" i="0" u="none" strike="noStrike" kern="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
                <a:srgbClr val="5C0024"/>
              </a:buClr>
              <a:buSzPct val="125000"/>
              <a:buFont typeface="Arial" pitchFamily="34" charset="0"/>
              <a:buChar char="•"/>
              <a:tabLst/>
              <a:defRPr/>
            </a:pPr>
            <a:r>
              <a:rPr lang="en-US" sz="2800" kern="0" dirty="0" smtClean="0"/>
              <a:t>Fleet age</a:t>
            </a:r>
            <a:endParaRPr kumimoji="0" lang="en-US" sz="2800" b="0" i="0" u="none" strike="noStrike" kern="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
                <a:srgbClr val="5C0024"/>
              </a:buClr>
              <a:buSzPct val="125000"/>
              <a:buFont typeface="Arial" pitchFamily="34" charset="0"/>
              <a:buChar char="•"/>
              <a:tabLst/>
              <a:defRPr/>
            </a:pPr>
            <a:r>
              <a:rPr lang="en-US" sz="2800" kern="0" dirty="0" smtClean="0"/>
              <a:t>Level of transit service provided</a:t>
            </a:r>
          </a:p>
          <a:p>
            <a:pPr marL="742950" marR="0" lvl="1" indent="-285750" algn="l" defTabSz="914400" rtl="0" eaLnBrk="1" fontAlgn="auto" latinLnBrk="0" hangingPunct="1">
              <a:lnSpc>
                <a:spcPct val="100000"/>
              </a:lnSpc>
              <a:spcBef>
                <a:spcPct val="20000"/>
              </a:spcBef>
              <a:spcAft>
                <a:spcPts val="0"/>
              </a:spcAft>
              <a:buClr>
                <a:srgbClr val="5C0024"/>
              </a:buClr>
              <a:buSzPct val="125000"/>
              <a:buFont typeface="Arial" pitchFamily="34" charset="0"/>
              <a:buChar char="•"/>
              <a:tabLst/>
              <a:defRPr/>
            </a:pPr>
            <a:r>
              <a:rPr kumimoji="0" lang="en-US" sz="2800" b="0" i="0" u="none" strike="noStrike" kern="0" cap="none" spc="0" normalizeH="0" baseline="0" noProof="0" dirty="0" smtClean="0">
                <a:ln>
                  <a:noFill/>
                </a:ln>
                <a:solidFill>
                  <a:schemeClr val="tx1"/>
                </a:solidFill>
                <a:effectLst/>
                <a:uLnTx/>
                <a:uFillTx/>
                <a:latin typeface="+mn-lt"/>
                <a:ea typeface="+mn-ea"/>
                <a:cs typeface="+mn-cs"/>
              </a:rPr>
              <a:t>Preventive maintenance practices</a:t>
            </a:r>
          </a:p>
          <a:p>
            <a:pPr marL="742950" marR="0" lvl="1" indent="-285750" algn="l" defTabSz="914400" rtl="0" eaLnBrk="1" fontAlgn="auto" latinLnBrk="0" hangingPunct="1">
              <a:lnSpc>
                <a:spcPct val="100000"/>
              </a:lnSpc>
              <a:spcBef>
                <a:spcPct val="20000"/>
              </a:spcBef>
              <a:spcAft>
                <a:spcPts val="0"/>
              </a:spcAft>
              <a:buClr>
                <a:srgbClr val="5C0024"/>
              </a:buClr>
              <a:buSzPct val="125000"/>
              <a:buFont typeface="Arial" pitchFamily="34" charset="0"/>
              <a:buChar char="•"/>
              <a:tabLst/>
              <a:defRPr/>
            </a:pPr>
            <a:r>
              <a:rPr lang="en-US" sz="2800" kern="0" dirty="0" smtClean="0"/>
              <a:t>Contracts for maintenance</a:t>
            </a:r>
            <a:endParaRPr kumimoji="0" lang="en-US" sz="28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Why Be Concerned about Maintenance Costs?</a:t>
            </a:r>
            <a:endParaRPr lang="en-US" dirty="0"/>
          </a:p>
        </p:txBody>
      </p:sp>
      <p:sp>
        <p:nvSpPr>
          <p:cNvPr id="16386" name="Rectangle 2"/>
          <p:cNvSpPr>
            <a:spLocks noChangeArrowheads="1"/>
          </p:cNvSpPr>
          <p:nvPr/>
        </p:nvSpPr>
        <p:spPr bwMode="auto">
          <a:xfrm>
            <a:off x="1219200" y="1981200"/>
            <a:ext cx="67818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bmk="_Toc342915313">
                <a:ln>
                  <a:noFill/>
                </a:ln>
                <a:solidFill>
                  <a:schemeClr val="tx1"/>
                </a:solidFill>
                <a:effectLst/>
                <a:latin typeface="Calibri" pitchFamily="34" charset="0"/>
                <a:ea typeface="Times New Roman" pitchFamily="18" charset="0"/>
                <a:cs typeface="Calibri" pitchFamily="34" charset="0"/>
              </a:rPr>
              <a:t>Table 4-1.  Texas Transit District Operating Expenses by Function</a:t>
            </a:r>
            <a:br>
              <a:rPr kumimoji="0" lang="en-US" b="1" i="0" u="none" strike="noStrike" cap="none" normalizeH="0" baseline="0" dirty="0" smtClean="0" bmk="_Toc342915313">
                <a:ln>
                  <a:noFill/>
                </a:ln>
                <a:solidFill>
                  <a:schemeClr val="tx1"/>
                </a:solidFill>
                <a:effectLst/>
                <a:latin typeface="Calibri" pitchFamily="34" charset="0"/>
                <a:ea typeface="Times New Roman" pitchFamily="18" charset="0"/>
                <a:cs typeface="Calibri" pitchFamily="34" charset="0"/>
              </a:rPr>
            </a:br>
            <a:r>
              <a:rPr kumimoji="0" lang="en-US" b="1" i="0" u="none" strike="noStrike" cap="none" normalizeH="0" baseline="0" dirty="0" smtClean="0" bmk="_Toc342915313">
                <a:ln>
                  <a:noFill/>
                </a:ln>
                <a:solidFill>
                  <a:schemeClr val="tx1"/>
                </a:solidFill>
                <a:effectLst/>
                <a:latin typeface="Calibri" pitchFamily="34" charset="0"/>
                <a:ea typeface="Times New Roman" pitchFamily="18" charset="0"/>
                <a:cs typeface="Calibri" pitchFamily="34" charset="0"/>
              </a:rPr>
              <a:t>(Fiscal Years 2009 to 2011).</a:t>
            </a:r>
            <a:endParaRPr kumimoji="0" lang="en-US"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endParaRPr>
          </a:p>
        </p:txBody>
      </p:sp>
      <p:graphicFrame>
        <p:nvGraphicFramePr>
          <p:cNvPr id="16385" name="Object 1"/>
          <p:cNvGraphicFramePr>
            <a:graphicFrameLocks noChangeAspect="1"/>
          </p:cNvGraphicFramePr>
          <p:nvPr/>
        </p:nvGraphicFramePr>
        <p:xfrm>
          <a:off x="533400" y="3048000"/>
          <a:ext cx="8004893" cy="2447925"/>
        </p:xfrm>
        <a:graphic>
          <a:graphicData uri="http://schemas.openxmlformats.org/presentationml/2006/ole">
            <p:oleObj spid="_x0000_s1047" name="Worksheet" r:id="rId4" imgW="4244146" imgH="1303242" progId="Excel.Sheet.12">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Maintenance Checklist</a:t>
            </a:r>
            <a:endParaRPr lang="en-US" dirty="0"/>
          </a:p>
        </p:txBody>
      </p:sp>
      <p:sp>
        <p:nvSpPr>
          <p:cNvPr id="3" name="Text Placeholder 2"/>
          <p:cNvSpPr>
            <a:spLocks noGrp="1"/>
          </p:cNvSpPr>
          <p:nvPr>
            <p:ph type="body" idx="1"/>
          </p:nvPr>
        </p:nvSpPr>
        <p:spPr/>
        <p:txBody>
          <a:bodyPr/>
          <a:lstStyle/>
          <a:p>
            <a:r>
              <a:rPr lang="en-US" dirty="0" smtClean="0"/>
              <a:t>Activity:  Identify Current Maintenance Cost-Related Practices</a:t>
            </a:r>
            <a:endParaRPr lang="en-US" dirty="0"/>
          </a:p>
        </p:txBody>
      </p:sp>
    </p:spTree>
    <p:extLst>
      <p:ext uri="{BB962C8B-B14F-4D97-AF65-F5344CB8AC3E}">
        <p14:creationId xmlns:p14="http://schemas.microsoft.com/office/powerpoint/2010/main" xmlns="" val="376690729"/>
      </p:ext>
    </p:extLst>
  </p:cSld>
  <p:clrMapOvr>
    <a:masterClrMapping/>
  </p:clrMapOvr>
  <p:timing>
    <p:tnLst>
      <p:par>
        <p:cTn id="1" dur="indefinite" restart="never" nodeType="tmRoot"/>
      </p:par>
    </p:tnLst>
  </p:timing>
</p:sld>
</file>

<file path=ppt/theme/theme1.xml><?xml version="1.0" encoding="utf-8"?>
<a:theme xmlns:a="http://schemas.openxmlformats.org/drawingml/2006/main" name="RMC 6694 - PPT Template File - Brooks Jan 2013">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RMC 6694 - PPT Template File - Brooks Jan 2013</Template>
  <TotalTime>1338</TotalTime>
  <Words>4417</Words>
  <Application>Microsoft Office PowerPoint</Application>
  <PresentationFormat>On-screen Show (4:3)</PresentationFormat>
  <Paragraphs>829</Paragraphs>
  <Slides>35</Slides>
  <Notes>34</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35</vt:i4>
      </vt:variant>
    </vt:vector>
  </HeadingPairs>
  <TitlesOfParts>
    <vt:vector size="38" baseType="lpstr">
      <vt:lpstr>RMC 6694 - PPT Template File - Brooks Jan 2013</vt:lpstr>
      <vt:lpstr>Custom Design</vt:lpstr>
      <vt:lpstr>Worksheet</vt:lpstr>
      <vt:lpstr>Maintenance: Vehicles and State of Good Repair</vt:lpstr>
      <vt:lpstr>Learning Objectives</vt:lpstr>
      <vt:lpstr>Reference Materials</vt:lpstr>
      <vt:lpstr>Why be concerned about Maintenance Costs when they are unavoidable?</vt:lpstr>
      <vt:lpstr>Vehicle Maintenance is Unavoidable</vt:lpstr>
      <vt:lpstr>What are some activities that affect maintenance?</vt:lpstr>
      <vt:lpstr>Factors Affecting Maintenance</vt:lpstr>
      <vt:lpstr>Why Be Concerned about Maintenance Costs?</vt:lpstr>
      <vt:lpstr>Maintenance Checklist</vt:lpstr>
      <vt:lpstr>Maintenance Practices</vt:lpstr>
      <vt:lpstr>Gather and Use Information to Manage Maintenance Costs</vt:lpstr>
      <vt:lpstr>Gather and Use Information to Manage Maintenance Costs</vt:lpstr>
      <vt:lpstr>Capturing Data</vt:lpstr>
      <vt:lpstr>Capturing Data</vt:lpstr>
      <vt:lpstr>Why Networking Databases  Is a Good Idea</vt:lpstr>
      <vt:lpstr>Vehicle Inspection Practices and Data</vt:lpstr>
      <vt:lpstr>Tracking Road Calls &amp; Vehicle Failures</vt:lpstr>
      <vt:lpstr>Repairs by Cost Type</vt:lpstr>
      <vt:lpstr>PTN-128 and Vehicle Maintenance</vt:lpstr>
      <vt:lpstr>Utilizing PTN-128</vt:lpstr>
      <vt:lpstr>Maintenance Efficiency Performance Measure(s) </vt:lpstr>
      <vt:lpstr>Policies, Procedures, and Strategies to Manage Maintenance Costs</vt:lpstr>
      <vt:lpstr>FTA Standards for Managing Vehicles</vt:lpstr>
      <vt:lpstr>Retirement Compared to  FTA Standards</vt:lpstr>
      <vt:lpstr>Why Do I Need a Vehicle Replacement Plan?</vt:lpstr>
      <vt:lpstr>FLEET DATA</vt:lpstr>
      <vt:lpstr>Maximizing Vehicle Effectiveness</vt:lpstr>
      <vt:lpstr>Maximizing Vehicle Effectiveness</vt:lpstr>
      <vt:lpstr>Maximizing Vehicle Effectiveness</vt:lpstr>
      <vt:lpstr>Maximizing Vehicle Effectiveness</vt:lpstr>
      <vt:lpstr>Preventive Maintenance Practices</vt:lpstr>
      <vt:lpstr>Policies, Procedures, and Strategies to Manage Maintenance Costs</vt:lpstr>
      <vt:lpstr>Policies, Procedures, and Strategies to Manage Maintenance Costs</vt:lpstr>
      <vt:lpstr>Factors influencing the spares ratio</vt:lpstr>
      <vt:lpstr>Review</vt:lpstr>
    </vt:vector>
  </TitlesOfParts>
  <Company>tti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Minimizing No-Shows and Late Cancels</dc:title>
  <dc:creator>Edrington, Suzie</dc:creator>
  <cp:lastModifiedBy>Jones</cp:lastModifiedBy>
  <cp:revision>138</cp:revision>
  <dcterms:created xsi:type="dcterms:W3CDTF">2013-01-03T21:07:10Z</dcterms:created>
  <dcterms:modified xsi:type="dcterms:W3CDTF">2014-03-27T23:51:47Z</dcterms:modified>
</cp:coreProperties>
</file>